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02" r:id="rId6"/>
  </p:sldMasterIdLst>
  <p:notesMasterIdLst>
    <p:notesMasterId r:id="rId32"/>
  </p:notesMasterIdLst>
  <p:handoutMasterIdLst>
    <p:handoutMasterId r:id="rId33"/>
  </p:handoutMasterIdLst>
  <p:sldIdLst>
    <p:sldId id="1149" r:id="rId7"/>
    <p:sldId id="1178" r:id="rId8"/>
    <p:sldId id="1203" r:id="rId9"/>
    <p:sldId id="1179" r:id="rId10"/>
    <p:sldId id="1189" r:id="rId11"/>
    <p:sldId id="1181" r:id="rId12"/>
    <p:sldId id="1184" r:id="rId13"/>
    <p:sldId id="1190" r:id="rId14"/>
    <p:sldId id="1191" r:id="rId15"/>
    <p:sldId id="1192" r:id="rId16"/>
    <p:sldId id="1194" r:id="rId17"/>
    <p:sldId id="1193" r:id="rId18"/>
    <p:sldId id="1197" r:id="rId19"/>
    <p:sldId id="1196" r:id="rId20"/>
    <p:sldId id="1201" r:id="rId21"/>
    <p:sldId id="1183" r:id="rId22"/>
    <p:sldId id="1182" r:id="rId23"/>
    <p:sldId id="1188" r:id="rId24"/>
    <p:sldId id="1204" r:id="rId25"/>
    <p:sldId id="1202" r:id="rId26"/>
    <p:sldId id="1205" r:id="rId27"/>
    <p:sldId id="1208" r:id="rId28"/>
    <p:sldId id="1206" r:id="rId29"/>
    <p:sldId id="1207" r:id="rId30"/>
    <p:sldId id="1209" r:id="rId31"/>
  </p:sldIdLst>
  <p:sldSz cx="12436475" cy="6994525"/>
  <p:notesSz cx="6858000" cy="9144000"/>
  <p:defaultText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9B552C0-E69D-466B-A509-ACE503FD57A4}">
          <p14:sldIdLst>
            <p14:sldId id="1149"/>
            <p14:sldId id="1178"/>
          </p14:sldIdLst>
        </p14:section>
        <p14:section name="Overview" id="{F5E80028-DF0B-485C-AAA5-742225431EE2}">
          <p14:sldIdLst>
            <p14:sldId id="1203"/>
            <p14:sldId id="1179"/>
            <p14:sldId id="1189"/>
          </p14:sldIdLst>
        </p14:section>
        <p14:section name="Visual Studio Support" id="{6414CE62-E424-4004-ABE7-E3432ED3974F}">
          <p14:sldIdLst>
            <p14:sldId id="1181"/>
            <p14:sldId id="1184"/>
            <p14:sldId id="1190"/>
            <p14:sldId id="1191"/>
          </p14:sldIdLst>
        </p14:section>
        <p14:section name="Concepts" id="{637FB4F4-CB83-46DF-A031-D039FFB7FED7}">
          <p14:sldIdLst>
            <p14:sldId id="1192"/>
            <p14:sldId id="1194"/>
            <p14:sldId id="1193"/>
            <p14:sldId id="1197"/>
            <p14:sldId id="1196"/>
            <p14:sldId id="1201"/>
            <p14:sldId id="1183"/>
            <p14:sldId id="1182"/>
          </p14:sldIdLst>
        </p14:section>
        <p14:section name="Code Reuse" id="{2D4FE3D6-2530-4091-AEBD-0BEDCFFFC2A1}">
          <p14:sldIdLst>
            <p14:sldId id="1188"/>
          </p14:sldIdLst>
        </p14:section>
        <p14:section name="Store Support" id="{D335280C-7A12-446E-B4AE-C8D0BD1FAC20}">
          <p14:sldIdLst>
            <p14:sldId id="1204"/>
            <p14:sldId id="1202"/>
            <p14:sldId id="1205"/>
            <p14:sldId id="1208"/>
            <p14:sldId id="1206"/>
            <p14:sldId id="1207"/>
            <p14:sldId id="1209"/>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8">
          <p15:clr>
            <a:srgbClr val="A4A3A4"/>
          </p15:clr>
        </p15:guide>
        <p15:guide id="4" orient="horz" pos="2484">
          <p15:clr>
            <a:srgbClr val="A4A3A4"/>
          </p15:clr>
        </p15:guide>
        <p15:guide id="5" orient="horz" pos="4219">
          <p15:clr>
            <a:srgbClr val="A4A3A4"/>
          </p15:clr>
        </p15:guide>
        <p15:guide id="6" orient="horz" pos="3067">
          <p15:clr>
            <a:srgbClr val="A4A3A4"/>
          </p15:clr>
        </p15:guide>
        <p15:guide id="7" orient="horz" pos="3644">
          <p15:clr>
            <a:srgbClr val="A4A3A4"/>
          </p15:clr>
        </p15:guide>
        <p15:guide id="8" orient="horz" pos="302">
          <p15:clr>
            <a:srgbClr val="A4A3A4"/>
          </p15:clr>
        </p15:guide>
        <p15:guide id="9" orient="horz" pos="4104">
          <p15:clr>
            <a:srgbClr val="A4A3A4"/>
          </p15:clr>
        </p15:guide>
        <p15:guide id="10" orient="horz" pos="1912">
          <p15:clr>
            <a:srgbClr val="A4A3A4"/>
          </p15:clr>
        </p15:guide>
        <p15:guide id="11" pos="1325">
          <p15:clr>
            <a:srgbClr val="A4A3A4"/>
          </p15:clr>
        </p15:guide>
        <p15:guide id="12" pos="749">
          <p15:clr>
            <a:srgbClr val="A4A3A4"/>
          </p15:clr>
        </p15:guide>
        <p15:guide id="13" pos="4203">
          <p15:clr>
            <a:srgbClr val="A4A3A4"/>
          </p15:clr>
        </p15:guide>
        <p15:guide id="14" pos="3629">
          <p15:clr>
            <a:srgbClr val="A4A3A4"/>
          </p15:clr>
        </p15:guide>
        <p15:guide id="15" pos="1901">
          <p15:clr>
            <a:srgbClr val="A4A3A4"/>
          </p15:clr>
        </p15:guide>
        <p15:guide id="16" pos="3053">
          <p15:clr>
            <a:srgbClr val="A4A3A4"/>
          </p15:clr>
        </p15:guide>
        <p15:guide id="17" pos="7083">
          <p15:clr>
            <a:srgbClr val="A4A3A4"/>
          </p15:clr>
        </p15:guide>
        <p15:guide id="18" pos="4781">
          <p15:clr>
            <a:srgbClr val="A4A3A4"/>
          </p15:clr>
        </p15:guide>
        <p15:guide id="19" pos="5358">
          <p15:clr>
            <a:srgbClr val="A4A3A4"/>
          </p15:clr>
        </p15:guide>
        <p15:guide id="20" pos="5936">
          <p15:clr>
            <a:srgbClr val="A4A3A4"/>
          </p15:clr>
        </p15:guide>
        <p15:guide id="21" pos="2477">
          <p15:clr>
            <a:srgbClr val="A4A3A4"/>
          </p15:clr>
        </p15:guide>
        <p15:guide id="22" pos="6510">
          <p15:clr>
            <a:srgbClr val="A4A3A4"/>
          </p15:clr>
        </p15:guide>
        <p15:guide id="23" pos="171">
          <p15:clr>
            <a:srgbClr val="A4A3A4"/>
          </p15:clr>
        </p15:guide>
        <p15:guide id="24" pos="766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68217A"/>
    <a:srgbClr val="000000"/>
    <a:srgbClr val="FFFFFF"/>
    <a:srgbClr val="CC00CC"/>
    <a:srgbClr val="00FFFF"/>
    <a:srgbClr val="D2D2D2"/>
    <a:srgbClr val="969696"/>
    <a:srgbClr val="333333"/>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26" autoAdjust="0"/>
    <p:restoredTop sz="72958" autoAdjust="0"/>
  </p:normalViewPr>
  <p:slideViewPr>
    <p:cSldViewPr snapToGrid="0">
      <p:cViewPr varScale="1">
        <p:scale>
          <a:sx n="53" d="100"/>
          <a:sy n="53" d="100"/>
        </p:scale>
        <p:origin x="972" y="72"/>
      </p:cViewPr>
      <p:guideLst>
        <p:guide orient="horz" pos="187"/>
        <p:guide orient="horz" pos="763"/>
        <p:guide orient="horz" pos="1338"/>
        <p:guide orient="horz" pos="2484"/>
        <p:guide orient="horz" pos="4219"/>
        <p:guide orient="horz" pos="3067"/>
        <p:guide orient="horz" pos="3644"/>
        <p:guide orient="horz" pos="302"/>
        <p:guide orient="horz" pos="4104"/>
        <p:guide orient="horz" pos="1912"/>
        <p:guide pos="1325"/>
        <p:guide pos="749"/>
        <p:guide pos="4203"/>
        <p:guide pos="3629"/>
        <p:guide pos="1901"/>
        <p:guide pos="3053"/>
        <p:guide pos="7083"/>
        <p:guide pos="4781"/>
        <p:guide pos="5358"/>
        <p:guide pos="5936"/>
        <p:guide pos="2477"/>
        <p:guide pos="6510"/>
        <p:guide pos="171"/>
        <p:guide pos="7663"/>
        <p:guide pos="288"/>
        <p:guide pos="7546"/>
      </p:guideLst>
    </p:cSldViewPr>
  </p:slideViewPr>
  <p:notesTextViewPr>
    <p:cViewPr>
      <p:scale>
        <a:sx n="100" d="100"/>
        <a:sy n="100" d="100"/>
      </p:scale>
      <p:origin x="0" y="0"/>
    </p:cViewPr>
  </p:notesTextViewPr>
  <p:sorterViewPr>
    <p:cViewPr varScale="1">
      <p:scale>
        <a:sx n="1" d="1"/>
        <a:sy n="1" d="1"/>
      </p:scale>
      <p:origin x="0" y="56"/>
    </p:cViewPr>
  </p:sorterViewPr>
  <p:notesViewPr>
    <p:cSldViewPr showGuides="1">
      <p:cViewPr>
        <p:scale>
          <a:sx n="268" d="100"/>
          <a:sy n="268" d="100"/>
        </p:scale>
        <p:origin x="480" y="10614"/>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4/30/2014</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4/30/2014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46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98" indent="-10792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566"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404" indent="-14974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313"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170" algn="l" defTabSz="932468" rtl="0" eaLnBrk="1" latinLnBrk="0" hangingPunct="1">
      <a:defRPr sz="1200" kern="1200">
        <a:solidFill>
          <a:schemeClr val="tx1"/>
        </a:solidFill>
        <a:latin typeface="+mn-lt"/>
        <a:ea typeface="+mn-ea"/>
        <a:cs typeface="+mn-cs"/>
      </a:defRPr>
    </a:lvl6pPr>
    <a:lvl7pPr marL="2797404" algn="l" defTabSz="932468" rtl="0" eaLnBrk="1" latinLnBrk="0" hangingPunct="1">
      <a:defRPr sz="1200" kern="1200">
        <a:solidFill>
          <a:schemeClr val="tx1"/>
        </a:solidFill>
        <a:latin typeface="+mn-lt"/>
        <a:ea typeface="+mn-ea"/>
        <a:cs typeface="+mn-cs"/>
      </a:defRPr>
    </a:lvl7pPr>
    <a:lvl8pPr marL="3263638" algn="l" defTabSz="932468" rtl="0" eaLnBrk="1" latinLnBrk="0" hangingPunct="1">
      <a:defRPr sz="1200" kern="1200">
        <a:solidFill>
          <a:schemeClr val="tx1"/>
        </a:solidFill>
        <a:latin typeface="+mn-lt"/>
        <a:ea typeface="+mn-ea"/>
        <a:cs typeface="+mn-cs"/>
      </a:defRPr>
    </a:lvl8pPr>
    <a:lvl9pPr marL="3729872" algn="l" defTabSz="9324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msdn.microsoft.com/en-us/library/windowsphone/help/jj206733(v=vs.105).aspx"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msdn.microsoft.com/en-us/library/windows/apps/hh913756.aspx" TargetMode="External"/><Relationship Id="rId4" Type="http://schemas.openxmlformats.org/officeDocument/2006/relationships/hyperlink" Target="http://msdn.microsoft.com/en-us/library/windows/apps/hh464917.aspx#roaming_app_data"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msdn.microsoft.com/en-us/library/windows/apps/xaml/hh868182.aspx"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blogs.windows.com/windows_phone/b/wpdev/archive/2013/11/06/unifying-developer-registration-windows-and-windows-phone.aspx"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go.microsoft.com/fwlink/p/?LinkID=267768"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With the release of Windows Phone 8.1, it is now possible to use the Windows Runtime to build apps that can target each form factor in the family of Windows devices. Using the universal Windows app project templates, you can now create one app where your business logic can be surfaced up through a user experience relevant to the device. This unified approach to app development means that your app has the potential to reach not just Windows phones and tablets, but Windows laptops and workstations as well.</a:t>
            </a:r>
          </a:p>
          <a:p>
            <a:endParaRPr lang="en-US" sz="900" b="0" i="0" kern="1200" dirty="0" smtClean="0">
              <a:solidFill>
                <a:schemeClr val="tx1"/>
              </a:solidFill>
              <a:effectLst/>
              <a:latin typeface="Segoe UI Light" pitchFamily="34" charset="0"/>
              <a:ea typeface="+mn-ea"/>
              <a:cs typeface="+mn-cs"/>
            </a:endParaRPr>
          </a:p>
          <a:p>
            <a:r>
              <a:rPr lang="en-US" dirty="0" smtClean="0"/>
              <a:t>This enables you as a</a:t>
            </a:r>
            <a:r>
              <a:rPr lang="en-US" baseline="0" dirty="0" smtClean="0"/>
              <a:t> developer to w</a:t>
            </a:r>
            <a:r>
              <a:rPr lang="en-US" dirty="0" smtClean="0"/>
              <a:t>rite</a:t>
            </a:r>
            <a:r>
              <a:rPr lang="en-US" baseline="0" dirty="0" smtClean="0"/>
              <a:t> less code and target more platforms!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B2C9D5-816E-46F8-8E87-1D7CAF6AB1E9}" type="datetime1">
              <a:rPr lang="en-US" smtClean="0"/>
              <a:t>4/30/2014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3859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a:t>
            </a:r>
            <a:r>
              <a:rPr lang="en-US" baseline="0" dirty="0" smtClean="0"/>
              <a:t> UI sharing is now possible, behavior and appearance is not always the same depending on the device.  We will go over controls that have no differences, those with similar APIs but behavioral differences, and those that are specific to the device.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60A1BC8-247E-4755-82A0-ACB477178009}" type="datetime1">
              <a:rPr lang="en-US" smtClean="0"/>
              <a:t>4/30/2014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279968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control use the same API and exhibit the same appearance and behavior across platforms.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8EFB86D-FD96-4FEE-BC7C-C88B0C99C323}" type="datetime1">
              <a:rPr lang="en-US" smtClean="0"/>
              <a:t>4/30/2014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20677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button is a button</a:t>
            </a:r>
            <a:r>
              <a:rPr lang="en-US" baseline="0" dirty="0" smtClean="0"/>
              <a:t> is a button, the same goes for the other primitives listed on the previous slide.</a:t>
            </a:r>
          </a:p>
          <a:p>
            <a:endParaRPr lang="en-US" baseline="0" dirty="0" smtClean="0"/>
          </a:p>
          <a:p>
            <a:r>
              <a:rPr lang="en-US" baseline="0" dirty="0" smtClean="0"/>
              <a:t>What this means is you can expect these controls to look and behave exactly the same across platforms.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0BDA44A-5669-49F3-A989-B3FA146DFB75}" type="datetime1">
              <a:rPr lang="en-US" smtClean="0"/>
              <a:t>4/30/2014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75874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controls use a similar API,</a:t>
            </a:r>
            <a:r>
              <a:rPr lang="en-US" baseline="0" dirty="0" smtClean="0"/>
              <a:t> meaning they can be used in a Shared XAML file without issue.  </a:t>
            </a:r>
          </a:p>
          <a:p>
            <a:endParaRPr lang="en-US" baseline="0" dirty="0" smtClean="0"/>
          </a:p>
          <a:p>
            <a:r>
              <a:rPr lang="en-US" baseline="0" dirty="0" smtClean="0"/>
              <a:t>However, they have different behavior and possibly appearance, per device.</a:t>
            </a:r>
          </a:p>
          <a:p>
            <a:r>
              <a:rPr lang="en-US" baseline="0" dirty="0" smtClean="0"/>
              <a:t>For example, the Hub control will behave like a Panorama control on Windows Phone but similar to a </a:t>
            </a:r>
            <a:r>
              <a:rPr lang="en-US" baseline="0" dirty="0" err="1" smtClean="0"/>
              <a:t>GridView</a:t>
            </a:r>
            <a:r>
              <a:rPr lang="en-US" baseline="0" dirty="0" smtClean="0"/>
              <a:t> on Windows 8.</a:t>
            </a:r>
            <a:endParaRPr lang="en-US" dirty="0" smtClean="0"/>
          </a:p>
          <a:p>
            <a:endParaRPr lang="en-US" dirty="0" smtClean="0"/>
          </a:p>
          <a:p>
            <a:r>
              <a:rPr lang="en-US" dirty="0" smtClean="0"/>
              <a:t>*The Ads SDK</a:t>
            </a:r>
            <a:r>
              <a:rPr lang="en-US" baseline="0" dirty="0" smtClean="0"/>
              <a:t> have a similar API but the namespaces are different across platforms.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B4DFA73-9F01-41FF-9197-B49D96A4AA93}" type="datetime1">
              <a:rPr lang="en-US" smtClean="0"/>
              <a:t>4/30/2014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525826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the Date Picker control on Windows 8 and Windows Phone.</a:t>
            </a:r>
            <a:r>
              <a:rPr lang="en-US" baseline="0" dirty="0" smtClean="0"/>
              <a:t>  </a:t>
            </a:r>
          </a:p>
          <a:p>
            <a:r>
              <a:rPr lang="en-US" baseline="0" dirty="0" smtClean="0"/>
              <a:t>Although the API for these controls is the same, the appearance and behavior are specific to the device.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899D38D-EE54-4A35-91BC-C1C97845E49B}" type="datetime1">
              <a:rPr lang="en-US" smtClean="0"/>
              <a:t>4/30/2014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877044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control</a:t>
            </a:r>
            <a:r>
              <a:rPr lang="en-US" baseline="0" dirty="0" smtClean="0"/>
              <a:t> are platform specific.  They can be used in a Shared project, but you may get a build error when building for a platform which does not support the control.  This can be mitigated by using #if statements.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0C5D5F-1D1D-455D-863E-4F7C4AB71FBF}" type="datetime1">
              <a:rPr lang="en-US" smtClean="0"/>
              <a:t>4/30/2014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733519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you're writing code in the Shared project, the Visual Studio code editor uses a context that targets one platform or the other. In C#, the </a:t>
            </a:r>
            <a:r>
              <a:rPr lang="en-US" dirty="0" err="1" smtClean="0"/>
              <a:t>Intellisense</a:t>
            </a:r>
            <a:r>
              <a:rPr lang="en-US" dirty="0" smtClean="0"/>
              <a:t> that you see as you write code is specific to the context of the code editor - that is, specific to Windows or to Windows Phone 8.</a:t>
            </a:r>
          </a:p>
          <a:p>
            <a:endParaRPr lang="en-US" dirty="0" smtClean="0"/>
          </a:p>
          <a:p>
            <a:r>
              <a:rPr lang="en-US" dirty="0" smtClean="0"/>
              <a:t>If you use an API in shared code that’s not supported on both platforms, an error message will identify this API when you build the project. You can confirm that you’re using cross-platform APIs, however, without building the project. Switch the editor context in the drop-down list to the other platform to see squiggly lines under APIs that are not supported on that platform. Then isolate those APIs by using the </a:t>
            </a:r>
            <a:r>
              <a:rPr lang="en-US" b="1" dirty="0" smtClean="0"/>
              <a:t>#</a:t>
            </a:r>
            <a:r>
              <a:rPr lang="en-US" b="1" dirty="0" err="1" smtClean="0"/>
              <a:t>ifdef</a:t>
            </a:r>
            <a:r>
              <a:rPr lang="en-US" dirty="0" smtClean="0"/>
              <a:t> directive.</a:t>
            </a: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4/30/2014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179724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share files and not binaries, you can also use pre-compilation directives in you C# code in the shared project. This can be a good alternative to avoid creating specific code files in the Platform projects, especially when the specificities are very small.</a:t>
            </a: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4/30/2014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356815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Shared projects can share</a:t>
            </a:r>
            <a:r>
              <a:rPr lang="en-US" baseline="0" dirty="0" smtClean="0"/>
              <a:t> source code which may include device specific #IF statements for platform differences.  Think of this as code sharing at the source level.  All of this is achieved through file linking (i.e. a file is located in one place on disk and accessible during the build process of your platform specific projects).</a:t>
            </a:r>
          </a:p>
          <a:p>
            <a:endParaRPr lang="en-US" baseline="0" dirty="0" smtClean="0"/>
          </a:p>
          <a:p>
            <a:pPr marL="0" marR="0" indent="0" algn="l" defTabSz="932468" rtl="0" eaLnBrk="1" fontAlgn="auto" latinLnBrk="0" hangingPunct="1">
              <a:lnSpc>
                <a:spcPct val="90000"/>
              </a:lnSpc>
              <a:spcBef>
                <a:spcPts val="0"/>
              </a:spcBef>
              <a:spcAft>
                <a:spcPts val="340"/>
              </a:spcAft>
              <a:buClrTx/>
              <a:buSzTx/>
              <a:buFontTx/>
              <a:buNone/>
              <a:tabLst/>
              <a:defRPr/>
            </a:pPr>
            <a:r>
              <a:rPr lang="en-US" baseline="0" dirty="0" smtClean="0"/>
              <a:t>PCLs can be consumed within the platform specific projects and are guaranteed to execute on the frameworks they target.  They have been expanded to support </a:t>
            </a:r>
            <a:r>
              <a:rPr lang="en-US" baseline="0" dirty="0" err="1" smtClean="0"/>
              <a:t>Xamarin</a:t>
            </a:r>
            <a:r>
              <a:rPr lang="en-US" baseline="0" dirty="0" smtClean="0"/>
              <a:t> IOS and </a:t>
            </a:r>
            <a:r>
              <a:rPr lang="en-US" baseline="0" dirty="0" err="1" smtClean="0"/>
              <a:t>Xamarin</a:t>
            </a:r>
            <a:r>
              <a:rPr lang="en-US" baseline="0" dirty="0" smtClean="0"/>
              <a:t> Android projects as well as Windows Phone 8.1 </a:t>
            </a:r>
          </a:p>
          <a:p>
            <a:endParaRPr lang="en-US" baseline="0" dirty="0" smtClean="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4/30/2014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276916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Unification</a:t>
            </a:r>
            <a:r>
              <a:rPr lang="en-US" baseline="0" dirty="0" smtClean="0"/>
              <a:t> is not just occurring in the development environment, it has also expanded into the Windows marketplace and development center.  Let’s talk about some of these features.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60A1BC8-247E-4755-82A0-ACB477178009}" type="datetime1">
              <a:rPr lang="en-US" smtClean="0"/>
              <a:t>4/30/2014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974335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presentation we will introduce</a:t>
            </a:r>
            <a:r>
              <a:rPr lang="en-US" baseline="0" dirty="0" smtClean="0"/>
              <a:t> Universal Apps and show how Visual Studio 2013 allows you to create and work with these project types.  We will then look at the mechanisms available to help achieve sharing of your UI elements and code components.  This will cover UI API specifics and a brief inclusion of Portable Class Libraries.  We will conclude with an overview of how the Windows Store has updated to support this type of app model.</a:t>
            </a: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4/30/2014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184322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Linking provides a ‘get once and download for all compatible Windows devices’ customer experience, which we expect to increase both paid and free app downloads across device types. For those of you integrating in-app purchase, the linked app experience extends to durable in-app offers that use the same identifier in both Stores. Linking is accomplished by using the same reserved names for the app in both Stores, and is not limited to Windows Phone 8.1 apps. In fact, existing or new Windows Phone apps may be linked to Windows 8.0 or 8.1 apps. Click </a:t>
            </a:r>
            <a:r>
              <a:rPr lang="en-US" sz="900" b="1" i="0" u="none" strike="noStrike" kern="1200" dirty="0" smtClean="0">
                <a:solidFill>
                  <a:schemeClr val="tx1"/>
                </a:solidFill>
                <a:effectLst/>
                <a:latin typeface="Segoe UI Light" pitchFamily="34" charset="0"/>
                <a:ea typeface="+mn-ea"/>
                <a:cs typeface="+mn-cs"/>
                <a:hlinkClick r:id="rId3"/>
              </a:rPr>
              <a:t>here</a:t>
            </a:r>
            <a:r>
              <a:rPr lang="en-US" sz="900" b="0" i="0" kern="1200" dirty="0" smtClean="0">
                <a:solidFill>
                  <a:schemeClr val="tx1"/>
                </a:solidFill>
                <a:effectLst/>
                <a:latin typeface="Segoe UI Light" pitchFamily="34" charset="0"/>
                <a:ea typeface="+mn-ea"/>
                <a:cs typeface="+mn-cs"/>
              </a:rPr>
              <a:t> to learn more. The images below illustrates what users will see when your apps are linked.</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If your Windows Phone app has an 8.1 package, you get two additional benefits from linking your apps – the ability to </a:t>
            </a:r>
            <a:r>
              <a:rPr lang="en-US" sz="900" b="1" i="0" u="none" strike="noStrike" kern="1200" dirty="0" smtClean="0">
                <a:solidFill>
                  <a:schemeClr val="tx1"/>
                </a:solidFill>
                <a:effectLst/>
                <a:latin typeface="Segoe UI Light" pitchFamily="34" charset="0"/>
                <a:ea typeface="+mn-ea"/>
                <a:cs typeface="+mn-cs"/>
                <a:hlinkClick r:id="rId4"/>
              </a:rPr>
              <a:t>roam application data</a:t>
            </a:r>
            <a:r>
              <a:rPr lang="en-US" sz="900" b="0" i="0" kern="1200" dirty="0" smtClean="0">
                <a:solidFill>
                  <a:schemeClr val="tx1"/>
                </a:solidFill>
                <a:effectLst/>
                <a:latin typeface="Segoe UI Light" pitchFamily="34" charset="0"/>
                <a:ea typeface="+mn-ea"/>
                <a:cs typeface="+mn-cs"/>
              </a:rPr>
              <a:t> across phones, tablets and PCs, and a single notification channel via </a:t>
            </a:r>
            <a:r>
              <a:rPr lang="en-US" sz="900" b="1" i="0" u="none" strike="noStrike" kern="1200" dirty="0" smtClean="0">
                <a:solidFill>
                  <a:schemeClr val="tx1"/>
                </a:solidFill>
                <a:effectLst/>
                <a:latin typeface="Segoe UI Light" pitchFamily="34" charset="0"/>
                <a:ea typeface="+mn-ea"/>
                <a:cs typeface="+mn-cs"/>
                <a:hlinkClick r:id="rId5"/>
              </a:rPr>
              <a:t>Windows Push Notification Services (WNS)</a:t>
            </a:r>
            <a:r>
              <a:rPr lang="en-US" sz="900" b="0" i="0" kern="1200" dirty="0" smtClean="0">
                <a:solidFill>
                  <a:schemeClr val="tx1"/>
                </a:solidFill>
                <a:effectLst/>
                <a:latin typeface="Segoe UI Light" pitchFamily="34" charset="0"/>
                <a:ea typeface="+mn-ea"/>
                <a:cs typeface="+mn-cs"/>
              </a:rPr>
              <a: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7E6117-D01C-44FE-8D8F-F4B4F01A0696}" type="datetime1">
              <a:rPr lang="en-US" smtClean="0"/>
              <a:t>4/30/2014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490540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Developers now have the ability to reserve names for new Windows Phone apps for up to 12 months in advance of release (this capability is already available for Windows Store). If you are an existing Windows Phone developer you can continue to update your apps without reserving a name, until you decide to add a Windows Phone 8.1 package. And, once you update to Windows Phone 8.1, your apps may keep the current display name even if the name has been reserved for another app in the Windows Phone Store. </a:t>
            </a:r>
            <a:r>
              <a:rPr lang="en-US" sz="900" b="1" i="0" u="none" strike="noStrike" kern="1200" dirty="0" smtClean="0">
                <a:solidFill>
                  <a:schemeClr val="tx1"/>
                </a:solidFill>
                <a:effectLst/>
                <a:latin typeface="Segoe UI Light" pitchFamily="34" charset="0"/>
                <a:ea typeface="+mn-ea"/>
                <a:cs typeface="+mn-cs"/>
                <a:hlinkClick r:id="rId3"/>
              </a:rPr>
              <a:t>Learn more about name reservation</a:t>
            </a:r>
            <a:r>
              <a:rPr lang="en-US" sz="900" b="0" i="0" kern="1200" dirty="0" smtClean="0">
                <a:solidFill>
                  <a:schemeClr val="tx1"/>
                </a:solidFill>
                <a:effectLst/>
                <a:latin typeface="Segoe UI Light" pitchFamily="34" charset="0"/>
                <a:ea typeface="+mn-ea"/>
                <a:cs typeface="+mn-cs"/>
              </a:rPr>
              <a: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7E6117-D01C-44FE-8D8F-F4B4F01A0696}" type="datetime1">
              <a:rPr lang="en-US" smtClean="0"/>
              <a:t>4/30/2014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93793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Reserved</a:t>
            </a:r>
            <a:r>
              <a:rPr lang="en-US" sz="900" b="0" i="0" kern="1200" baseline="0" dirty="0" smtClean="0">
                <a:solidFill>
                  <a:schemeClr val="tx1"/>
                </a:solidFill>
                <a:effectLst/>
                <a:latin typeface="Segoe UI Light" pitchFamily="34" charset="0"/>
                <a:ea typeface="+mn-ea"/>
                <a:cs typeface="+mn-cs"/>
              </a:rPr>
              <a:t> names are now able to be used across platforms.  Notice that the Windows 8 Store portal can recognize existing reserved names created for Phone apps.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7E6117-D01C-44FE-8D8F-F4B4F01A0696}" type="datetime1">
              <a:rPr lang="en-US" smtClean="0"/>
              <a:t>4/30/2014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106445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Last November we released </a:t>
            </a:r>
            <a:r>
              <a:rPr lang="en-US" sz="900" b="1" i="0" u="none" strike="noStrike" kern="1200" dirty="0" smtClean="0">
                <a:solidFill>
                  <a:schemeClr val="tx1"/>
                </a:solidFill>
                <a:effectLst/>
                <a:latin typeface="Segoe UI Light" pitchFamily="34" charset="0"/>
                <a:ea typeface="+mn-ea"/>
                <a:cs typeface="+mn-cs"/>
                <a:hlinkClick r:id="rId3"/>
              </a:rPr>
              <a:t>unified registration</a:t>
            </a:r>
            <a:r>
              <a:rPr lang="en-US" sz="900" b="0" i="0" kern="1200" dirty="0" smtClean="0">
                <a:solidFill>
                  <a:schemeClr val="tx1"/>
                </a:solidFill>
                <a:effectLst/>
                <a:latin typeface="Segoe UI Light" pitchFamily="34" charset="0"/>
                <a:ea typeface="+mn-ea"/>
                <a:cs typeface="+mn-cs"/>
              </a:rPr>
              <a:t> enabling developers to register for one account to submit apps to both the Windows Store and Windows Phone Store. In the next few days with the availability of the Windows Dev Center, we are simplifying that experience by no longer requiring a credit card for identity validation during registration and enabling PayPal as a registration payment and renewal option (in markets where PayPal is currently supported).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7E6117-D01C-44FE-8D8F-F4B4F01A0696}" type="datetime1">
              <a:rPr lang="en-US" smtClean="0"/>
              <a:t>4/30/2014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049751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Recently, we rolled out a single set of price tiers across Stores to simplify pricing and support universal Windows apps. This consolidated pricing is applicable for paid apps and in-app purchase and expands Windows developer opportunity with the addition of US$0.99 and $1.29 (USD) price tiers to Windows Store; apps priced in this range represent 55% of Windows Phone transactions today. In addition to consolidation, we also adjusted for local factors including changes in foreign exchange rates, taxes and market-specific pricing options. The new price tiers are live now for all apps and may impact your current app pricing. You’ll want to visit Dev Center to review your app pricing and make any necessary adjustments. </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*Left – Windows 8 Store</a:t>
            </a:r>
          </a:p>
          <a:p>
            <a:r>
              <a:rPr lang="en-US" sz="900" b="0" i="0" kern="1200" dirty="0" smtClean="0">
                <a:solidFill>
                  <a:schemeClr val="tx1"/>
                </a:solidFill>
                <a:effectLst/>
                <a:latin typeface="Segoe UI Light" pitchFamily="34" charset="0"/>
                <a:ea typeface="+mn-ea"/>
                <a:cs typeface="+mn-cs"/>
              </a:rPr>
              <a:t>*Right – Windows Phone Store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7E6117-D01C-44FE-8D8F-F4B4F01A0696}" type="datetime1">
              <a:rPr lang="en-US" smtClean="0"/>
              <a:t>4/30/2014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890525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if you are looking to learn more to jump start you Universal app development skills, you may wish to take a look at the following resources.  The Universal Windows app samples provides dozens of examples across C#, C++, and  </a:t>
            </a:r>
            <a:r>
              <a:rPr lang="en-US" baseline="0" dirty="0" err="1" smtClean="0"/>
              <a:t>Javascript</a:t>
            </a:r>
            <a:r>
              <a:rPr lang="en-US" baseline="0" dirty="0" smtClean="0"/>
              <a:t>.  Most common scenarios are covered included some deeply technical examples.  Remember if you have not registered to develop for Windows Phone or Windows 8, the store now offers a single point of registration for access into both marketplaces.  It’s a great time to develop for the Windows app ecosystem!</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7E6117-D01C-44FE-8D8F-F4B4F01A0696}" type="datetime1">
              <a:rPr lang="en-US" smtClean="0"/>
              <a:t>4/30/2014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989261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A number of improvements are included in </a:t>
            </a:r>
            <a:r>
              <a:rPr lang="en-US" sz="900" b="0" i="0" u="none" strike="noStrike" kern="1200" dirty="0" smtClean="0">
                <a:solidFill>
                  <a:schemeClr val="tx1"/>
                </a:solidFill>
                <a:effectLst/>
                <a:latin typeface="Segoe UI Light" pitchFamily="34" charset="0"/>
                <a:ea typeface="+mn-ea"/>
                <a:cs typeface="+mn-cs"/>
                <a:hlinkClick r:id="rId3"/>
              </a:rPr>
              <a:t>Visual Studio 2013 Update 2</a:t>
            </a:r>
            <a:r>
              <a:rPr lang="en-US" sz="900" b="0" i="0" kern="1200" dirty="0" smtClean="0">
                <a:solidFill>
                  <a:schemeClr val="tx1"/>
                </a:solidFill>
                <a:effectLst/>
                <a:latin typeface="Segoe UI Light" pitchFamily="34" charset="0"/>
                <a:ea typeface="+mn-ea"/>
                <a:cs typeface="+mn-cs"/>
              </a:rPr>
              <a:t> to support universal Windows app development. Universal Windows app templates make it even easier to reuse code between Windows Store apps and Windows Phone 8.1 apps. The</a:t>
            </a:r>
            <a:r>
              <a:rPr lang="en-US" sz="900" b="0" i="0" kern="1200" baseline="0" dirty="0" smtClean="0">
                <a:solidFill>
                  <a:schemeClr val="tx1"/>
                </a:solidFill>
                <a:effectLst/>
                <a:latin typeface="Segoe UI Light" pitchFamily="34" charset="0"/>
                <a:ea typeface="+mn-ea"/>
                <a:cs typeface="+mn-cs"/>
              </a:rPr>
              <a:t> update</a:t>
            </a:r>
            <a:r>
              <a:rPr lang="en-US" sz="900" b="0" i="0" kern="1200" dirty="0" smtClean="0">
                <a:solidFill>
                  <a:schemeClr val="tx1"/>
                </a:solidFill>
                <a:effectLst/>
                <a:latin typeface="Segoe UI Light" pitchFamily="34" charset="0"/>
                <a:ea typeface="+mn-ea"/>
                <a:cs typeface="+mn-cs"/>
              </a:rPr>
              <a:t> includes new additions to Windows platform diagnostic tools that analyze CPU, UI, Energy and Memory for XAML &amp; HTML apps for both Windows Store &amp; Phone developers.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E40E9EF-43D0-4F06-9BC9-86EF057A7222}" type="datetime1">
              <a:rPr lang="en-US" smtClean="0"/>
              <a:t>4/30/2014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63746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Windows Phone 8, you basically had two choices when you wanted to do an app: Either use C#/VB with .NET and XAML or write a DirectX C++ app. You could also combine the two. With the new support for the Windows Runtime application model you can also write native apps in C++/XAML as well as native apps in HTML/</a:t>
            </a:r>
            <a:r>
              <a:rPr lang="en-US" dirty="0" err="1" smtClean="0"/>
              <a:t>Javascript</a:t>
            </a:r>
            <a:r>
              <a:rPr lang="en-US" dirty="0" smtClean="0"/>
              <a:t>. Furthermore, in all these languages, you can write universal apps which is a special type of solution to develop for both Windows 8.1 and Windows Phone 8.1 as efficiently as possible.</a:t>
            </a: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4/30/2014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66961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key</a:t>
            </a:r>
            <a:r>
              <a:rPr lang="en-US" baseline="0" dirty="0" smtClean="0"/>
              <a:t> component that makes Universal apps possible is the </a:t>
            </a:r>
            <a:r>
              <a:rPr lang="en-US" baseline="0" dirty="0" err="1" smtClean="0"/>
              <a:t>WinRT</a:t>
            </a:r>
            <a:r>
              <a:rPr lang="en-US" baseline="0" dirty="0" smtClean="0"/>
              <a:t> API which has always been in used for Windows 8.X apps but is now the foundation for Windows Phone 8.1.  </a:t>
            </a:r>
            <a:r>
              <a:rPr lang="en-US" dirty="0" smtClean="0"/>
              <a:t>Thus, going from a Windows store app to a universal app is essentially the same code</a:t>
            </a:r>
            <a:r>
              <a:rPr lang="en-US" baseline="0" dirty="0" smtClean="0"/>
              <a:t> as t</a:t>
            </a:r>
            <a:r>
              <a:rPr lang="en-US" dirty="0" smtClean="0"/>
              <a:t>here are no major API changes for Windows store apps. The big changes are for Windows phone apps which now use more of the Windows runtime rather than Silverlight.</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Notice</a:t>
            </a:r>
            <a:r>
              <a:rPr lang="en-US" baseline="0" dirty="0" smtClean="0"/>
              <a:t> that the diagram include HTML / </a:t>
            </a:r>
            <a:r>
              <a:rPr lang="en-US" baseline="0" dirty="0" err="1" smtClean="0"/>
              <a:t>Javascipt</a:t>
            </a:r>
            <a:r>
              <a:rPr lang="en-US" baseline="0" dirty="0" smtClean="0"/>
              <a:t> for both Windows Phone and Windows 8.  </a:t>
            </a:r>
            <a:r>
              <a:rPr lang="en-US" dirty="0" smtClean="0"/>
              <a:t>The ability to code Windows Phone 8.1 apps in JavaScript (really HTML/JavaScript/CSS) is new to Windows Phone 8.1 and mirrors how this works in Windows 8.x.</a:t>
            </a:r>
          </a:p>
          <a:p>
            <a:pPr marL="171450" indent="-171450">
              <a:buFont typeface="Arial" panose="020B0604020202020204" pitchFamily="34" charset="0"/>
              <a:buChar char="•"/>
            </a:pPr>
            <a:endParaRPr lang="en-US" dirty="0" smtClean="0"/>
          </a:p>
          <a:p>
            <a:pPr marL="171450" marR="0" indent="-171450" algn="l" defTabSz="932468"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This means that everything you’ve learned from writing Windows Store apps now applies to writing phone apps as well, including the actual code. In addition to the execution model, the application model is also identical between the platforms. This means that you could share your </a:t>
            </a:r>
            <a:r>
              <a:rPr lang="en-US" dirty="0" err="1" smtClean="0"/>
              <a:t>app.xaml</a:t>
            </a:r>
            <a:r>
              <a:rPr lang="en-US" dirty="0" smtClean="0"/>
              <a:t> between the platforms if you would like to. </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4/30/2014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430403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the universal apps, we can now share much more than PCLs between applications targeting different platforms. </a:t>
            </a:r>
          </a:p>
          <a:p>
            <a:r>
              <a:rPr lang="en-US" dirty="0" smtClean="0"/>
              <a:t>In Visual Studio, a universal solution is composed of at least 3 projects : one for Windows Store, one for Windows Phone and another one for the shared components.</a:t>
            </a:r>
          </a:p>
          <a:p>
            <a:endParaRPr lang="en-US" dirty="0" smtClean="0"/>
          </a:p>
          <a:p>
            <a:r>
              <a:rPr lang="en-US" dirty="0" smtClean="0"/>
              <a:t>In the shared project, you don’t share binaries (like in PCLs) but files such as resources, images, xml, XAML, code, … which will then be used in each platform-specific project.</a:t>
            </a:r>
          </a:p>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4/30/2014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687491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r>
              <a:rPr lang="en-US" sz="900" b="0" i="0" kern="1200" dirty="0" smtClean="0">
                <a:solidFill>
                  <a:schemeClr val="tx1"/>
                </a:solidFill>
                <a:effectLst/>
                <a:latin typeface="Segoe UI Light" pitchFamily="34" charset="0"/>
                <a:ea typeface="+mn-ea"/>
                <a:cs typeface="+mn-cs"/>
              </a:rPr>
              <a:t>Creating a new Visual Studio solution using the shared project template will produce a Visual Studio solution configuration that includes a shared project space where you can define the code to share between an app targeted for tablet &amp; PC and another targeted for phone. It will also establish separate projects for elements of the app that are unique to either.</a:t>
            </a:r>
            <a:endParaRPr lang="en-US" dirty="0" smtClean="0"/>
          </a:p>
          <a:p>
            <a:endParaRPr lang="en-US" dirty="0" smtClean="0"/>
          </a:p>
          <a:p>
            <a:r>
              <a:rPr lang="en-US" dirty="0" smtClean="0"/>
              <a:t>Changing the startup project allows you to build and deploy your code on</a:t>
            </a:r>
            <a:r>
              <a:rPr lang="en-US" baseline="0" dirty="0" smtClean="0"/>
              <a:t> the selected platform.</a:t>
            </a: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4/30/2014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689813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smtClean="0"/>
              <a:t>The majority of the UI APIs are now common between Windows Store 8.1 and Windows Phone 8.1 (most of the differences are about Automation and picker controls specificities).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smtClean="0"/>
              <a:t>Common API doesn’t mean same UI user experience and most controls will look and behave differently according to the Platform. Some of them are quite similar, some other are very different</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4/30/2014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086765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aseline="0" dirty="0" smtClean="0"/>
              <a:t>Although encouraged where possible, you are not required to share your XAML 1:1 across platforms.  You can create device specific XAML or employ Visual States to render your XAML in the most appropriate way.  This allows you to reuse code while maintaining an optimal user experience.  </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4/30/2014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9191159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w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jp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30023077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0644430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72829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797628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063172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17899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62881797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1621855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474570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99197076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80142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8"/>
            <a:ext cx="6399212" cy="1830388"/>
          </a:xfrm>
          <a:noFill/>
        </p:spPr>
        <p:txBody>
          <a:bodyPr lIns="146286" tIns="109714" rIns="146286" bIns="109714">
            <a:noAutofit/>
          </a:bodyPr>
          <a:lstStyle>
            <a:lvl1pPr marL="0" indent="0">
              <a:spcBef>
                <a:spcPts val="0"/>
              </a:spcBef>
              <a:buNone/>
              <a:defRPr sz="34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286" tIns="91429" rIns="146286" bIns="91429" anchor="t" anchorCtr="0"/>
          <a:lstStyle>
            <a:lvl1pPr>
              <a:defRPr sz="5998" spc="-101"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973055" y="6319671"/>
            <a:ext cx="1005839" cy="19507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571214"/>
            <a:ext cx="2651731" cy="391455"/>
          </a:xfrm>
          <a:prstGeom prst="rect">
            <a:avLst/>
          </a:prstGeom>
        </p:spPr>
      </p:pic>
    </p:spTree>
    <p:extLst>
      <p:ext uri="{BB962C8B-B14F-4D97-AF65-F5344CB8AC3E}">
        <p14:creationId xmlns:p14="http://schemas.microsoft.com/office/powerpoint/2010/main" val="175752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867073" y="6287387"/>
            <a:ext cx="1005839" cy="195077"/>
          </a:xfrm>
          <a:prstGeom prst="rect">
            <a:avLst/>
          </a:prstGeom>
        </p:spPr>
      </p:pic>
      <p:sp>
        <p:nvSpPr>
          <p:cNvPr id="4" name="Text Placeholder 4"/>
          <p:cNvSpPr>
            <a:spLocks noGrp="1"/>
          </p:cNvSpPr>
          <p:nvPr>
            <p:ph type="body" sz="quarter" idx="12" hasCustomPrompt="1"/>
          </p:nvPr>
        </p:nvSpPr>
        <p:spPr>
          <a:xfrm>
            <a:off x="276541" y="3954458"/>
            <a:ext cx="6399212" cy="1830388"/>
          </a:xfrm>
          <a:noFill/>
        </p:spPr>
        <p:txBody>
          <a:bodyPr lIns="146286" tIns="109714" rIns="146286" bIns="109714">
            <a:noAutofit/>
          </a:bodyPr>
          <a:lstStyle>
            <a:lvl1pPr marL="0" indent="0">
              <a:spcBef>
                <a:spcPts val="0"/>
              </a:spcBef>
              <a:buNone/>
              <a:defRPr sz="3498"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74703" y="2117165"/>
            <a:ext cx="10058336" cy="1837298"/>
          </a:xfrm>
          <a:noFill/>
        </p:spPr>
        <p:txBody>
          <a:bodyPr lIns="146286" tIns="91429" rIns="146286" bIns="91429" anchor="t" anchorCtr="0"/>
          <a:lstStyle>
            <a:lvl1pPr>
              <a:defRPr sz="5998" spc="-101"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571215"/>
            <a:ext cx="2651731" cy="391456"/>
          </a:xfrm>
          <a:prstGeom prst="rect">
            <a:avLst/>
          </a:prstGeom>
        </p:spPr>
      </p:pic>
    </p:spTree>
    <p:extLst>
      <p:ext uri="{BB962C8B-B14F-4D97-AF65-F5344CB8AC3E}">
        <p14:creationId xmlns:p14="http://schemas.microsoft.com/office/powerpoint/2010/main" val="31916496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306993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7" y="2125663"/>
            <a:ext cx="9144000" cy="365760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3" tIns="146227" rIns="182783" bIns="146227" numCol="1" spcCol="0" rtlCol="0" fromWordArt="0" anchor="t" anchorCtr="0" forceAA="0" compatLnSpc="1">
            <a:prstTxWarp prst="textNoShape">
              <a:avLst/>
            </a:prstTxWarp>
            <a:noAutofit/>
          </a:bodyPr>
          <a:lstStyle/>
          <a:p>
            <a:pPr algn="ctr" defTabSz="93198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78"/>
            <a:ext cx="9143936" cy="1828786"/>
          </a:xfrm>
          <a:noFill/>
        </p:spPr>
        <p:txBody>
          <a:bodyPr lIns="146286" tIns="91429" rIns="146286" bIns="91429" anchor="t" anchorCtr="0"/>
          <a:lstStyle>
            <a:lvl1pPr>
              <a:defRPr sz="5998" spc="-101"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2" y="3955788"/>
            <a:ext cx="9143937" cy="1828007"/>
          </a:xfrm>
          <a:noFill/>
        </p:spPr>
        <p:txBody>
          <a:bodyPr lIns="146286" tIns="109714" rIns="146286" bIns="109714">
            <a:noAutofit/>
          </a:bodyPr>
          <a:lstStyle>
            <a:lvl1pPr marL="0" indent="0">
              <a:spcBef>
                <a:spcPts val="0"/>
              </a:spcBef>
              <a:buNone/>
              <a:defRPr sz="349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973055" y="6320160"/>
            <a:ext cx="1005839" cy="1940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2" y="571214"/>
            <a:ext cx="2651726" cy="391455"/>
          </a:xfrm>
          <a:prstGeom prst="rect">
            <a:avLst/>
          </a:prstGeom>
        </p:spPr>
      </p:pic>
    </p:spTree>
    <p:extLst>
      <p:ext uri="{BB962C8B-B14F-4D97-AF65-F5344CB8AC3E}">
        <p14:creationId xmlns:p14="http://schemas.microsoft.com/office/powerpoint/2010/main" val="41136386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8"/>
            <a:ext cx="6399212" cy="1830388"/>
          </a:xfrm>
          <a:noFill/>
        </p:spPr>
        <p:txBody>
          <a:bodyPr lIns="146286" tIns="109714" rIns="146286" bIns="109714">
            <a:noAutofit/>
          </a:bodyPr>
          <a:lstStyle>
            <a:lvl1pPr marL="0" indent="0">
              <a:spcBef>
                <a:spcPts val="0"/>
              </a:spcBef>
              <a:buNone/>
              <a:defRPr sz="34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286" tIns="91429" rIns="146286" bIns="91429" anchor="t" anchorCtr="0"/>
          <a:lstStyle>
            <a:lvl1pPr>
              <a:defRPr sz="5998" spc="-101"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973055" y="6319671"/>
            <a:ext cx="1005839" cy="195077"/>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571215"/>
            <a:ext cx="2651731" cy="391456"/>
          </a:xfrm>
          <a:prstGeom prst="rect">
            <a:avLst/>
          </a:prstGeom>
        </p:spPr>
      </p:pic>
    </p:spTree>
    <p:extLst>
      <p:ext uri="{BB962C8B-B14F-4D97-AF65-F5344CB8AC3E}">
        <p14:creationId xmlns:p14="http://schemas.microsoft.com/office/powerpoint/2010/main" val="505430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3"/>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3" y="2125637"/>
            <a:ext cx="7315200" cy="3657600"/>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3" tIns="146227" rIns="182783" bIns="146227" numCol="1" spcCol="0" rtlCol="0" fromWordArt="0" anchor="t" anchorCtr="0" forceAA="0" compatLnSpc="1">
            <a:prstTxWarp prst="textNoShape">
              <a:avLst/>
            </a:prstTxWarp>
            <a:noAutofit/>
          </a:bodyPr>
          <a:lstStyle/>
          <a:p>
            <a:pPr algn="ctr" defTabSz="93198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7" cy="1830538"/>
          </a:xfrm>
          <a:noFill/>
        </p:spPr>
        <p:txBody>
          <a:bodyPr lIns="146286" tIns="91429" rIns="146286" bIns="91429" anchor="t" anchorCtr="0"/>
          <a:lstStyle>
            <a:lvl1pPr>
              <a:defRPr sz="5998" spc="-101"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4703" y="3954444"/>
            <a:ext cx="7316787" cy="1825625"/>
          </a:xfrm>
        </p:spPr>
        <p:txBody>
          <a:bodyPr tIns="109714" bIns="109714">
            <a:noAutofit/>
          </a:bodyPr>
          <a:lstStyle>
            <a:lvl1pPr marL="0" indent="0">
              <a:spcBef>
                <a:spcPts val="0"/>
              </a:spcBef>
              <a:buNone/>
              <a:defRPr sz="3298">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7202" y="6305104"/>
            <a:ext cx="1005839" cy="195077"/>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571214"/>
            <a:ext cx="2651731" cy="391455"/>
          </a:xfrm>
          <a:prstGeom prst="rect">
            <a:avLst/>
          </a:prstGeom>
        </p:spPr>
      </p:pic>
    </p:spTree>
    <p:extLst>
      <p:ext uri="{BB962C8B-B14F-4D97-AF65-F5344CB8AC3E}">
        <p14:creationId xmlns:p14="http://schemas.microsoft.com/office/powerpoint/2010/main" val="15827801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12425758"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3" y="1211287"/>
            <a:ext cx="7315200" cy="365760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3" tIns="146227" rIns="182783" bIns="146227" numCol="1" spcCol="0" rtlCol="0" fromWordArt="0" anchor="t" anchorCtr="0" forceAA="0" compatLnSpc="1">
            <a:prstTxWarp prst="textNoShape">
              <a:avLst/>
            </a:prstTxWarp>
            <a:noAutofit/>
          </a:bodyPr>
          <a:lstStyle/>
          <a:p>
            <a:pPr algn="ctr" defTabSz="93198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3" y="1211288"/>
            <a:ext cx="7315200" cy="1828804"/>
          </a:xfrm>
          <a:noFill/>
        </p:spPr>
        <p:txBody>
          <a:bodyPr lIns="146286" tIns="91429" rIns="146286" bIns="91429" anchor="t" anchorCtr="0"/>
          <a:lstStyle>
            <a:lvl1pPr>
              <a:defRPr sz="5998" spc="-101"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703" y="3030564"/>
            <a:ext cx="7315200" cy="1830388"/>
          </a:xfrm>
          <a:noFill/>
        </p:spPr>
        <p:txBody>
          <a:bodyPr lIns="146286" tIns="109714" rIns="146286" bIns="109714">
            <a:noAutofit/>
          </a:bodyPr>
          <a:lstStyle>
            <a:lvl1pPr marL="0" indent="0">
              <a:spcBef>
                <a:spcPts val="0"/>
              </a:spcBef>
              <a:buNone/>
              <a:defRPr sz="3298"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867073" y="6287387"/>
            <a:ext cx="1005839" cy="195077"/>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571215"/>
            <a:ext cx="2651731" cy="391456"/>
          </a:xfrm>
          <a:prstGeom prst="rect">
            <a:avLst/>
          </a:prstGeom>
        </p:spPr>
      </p:pic>
    </p:spTree>
    <p:extLst>
      <p:ext uri="{BB962C8B-B14F-4D97-AF65-F5344CB8AC3E}">
        <p14:creationId xmlns:p14="http://schemas.microsoft.com/office/powerpoint/2010/main" val="600496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 y="0"/>
            <a:ext cx="12436030" cy="699734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973055" y="6320025"/>
            <a:ext cx="1005839" cy="195077"/>
          </a:xfrm>
          <a:prstGeom prst="rect">
            <a:avLst/>
          </a:prstGeom>
        </p:spPr>
      </p:pic>
      <p:sp>
        <p:nvSpPr>
          <p:cNvPr id="12" name="Rectangle 11"/>
          <p:cNvSpPr/>
          <p:nvPr userDrawn="1"/>
        </p:nvSpPr>
        <p:spPr bwMode="gray">
          <a:xfrm>
            <a:off x="274703" y="1211263"/>
            <a:ext cx="7315200" cy="457200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3" tIns="146227" rIns="182783" bIns="146227" numCol="1" spcCol="0" rtlCol="0" fromWordArt="0" anchor="t" anchorCtr="0" forceAA="0" compatLnSpc="1">
            <a:prstTxWarp prst="textNoShape">
              <a:avLst/>
            </a:prstTxWarp>
            <a:noAutofit/>
          </a:bodyPr>
          <a:lstStyle/>
          <a:p>
            <a:pPr algn="ctr" defTabSz="93198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286" tIns="91429" rIns="146286" bIns="91429" anchor="t" anchorCtr="0"/>
          <a:lstStyle>
            <a:lvl1pPr>
              <a:defRPr sz="5998" spc="-101"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74703" y="3030538"/>
            <a:ext cx="7315200" cy="1830388"/>
          </a:xfrm>
          <a:noFill/>
        </p:spPr>
        <p:txBody>
          <a:bodyPr lIns="146286" tIns="109714" rIns="146286" bIns="109714">
            <a:noAutofit/>
          </a:bodyPr>
          <a:lstStyle>
            <a:lvl1pPr marL="0" indent="0">
              <a:spcBef>
                <a:spcPts val="0"/>
              </a:spcBef>
              <a:buNone/>
              <a:defRPr sz="3298"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5051725"/>
            <a:ext cx="2651731" cy="391456"/>
          </a:xfrm>
          <a:prstGeom prst="rect">
            <a:avLst/>
          </a:prstGeom>
        </p:spPr>
      </p:pic>
    </p:spTree>
    <p:extLst>
      <p:ext uri="{BB962C8B-B14F-4D97-AF65-F5344CB8AC3E}">
        <p14:creationId xmlns:p14="http://schemas.microsoft.com/office/powerpoint/2010/main" val="3882387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9" y="2"/>
            <a:ext cx="12426819" cy="699452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867073" y="6287387"/>
            <a:ext cx="1005839" cy="195077"/>
          </a:xfrm>
          <a:prstGeom prst="rect">
            <a:avLst/>
          </a:prstGeom>
        </p:spPr>
      </p:pic>
      <p:sp>
        <p:nvSpPr>
          <p:cNvPr id="13" name="Rectangle 12"/>
          <p:cNvSpPr/>
          <p:nvPr userDrawn="1"/>
        </p:nvSpPr>
        <p:spPr bwMode="gray">
          <a:xfrm>
            <a:off x="274703" y="2125637"/>
            <a:ext cx="7315200" cy="3657600"/>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3" tIns="146227" rIns="182783" bIns="146227" numCol="1" spcCol="0" rtlCol="0" fromWordArt="0" anchor="t" anchorCtr="0" forceAA="0" compatLnSpc="1">
            <a:prstTxWarp prst="textNoShape">
              <a:avLst/>
            </a:prstTxWarp>
            <a:noAutofit/>
          </a:bodyPr>
          <a:lstStyle/>
          <a:p>
            <a:pPr algn="ctr" defTabSz="93198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3" y="2123899"/>
            <a:ext cx="7315200" cy="1830538"/>
          </a:xfrm>
          <a:noFill/>
        </p:spPr>
        <p:txBody>
          <a:bodyPr lIns="146286" tIns="91429" rIns="146286" bIns="91429" anchor="t" anchorCtr="0"/>
          <a:lstStyle>
            <a:lvl1pPr>
              <a:defRPr sz="5398" spc="-101"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74703" y="3954444"/>
            <a:ext cx="7315200" cy="1825625"/>
          </a:xfrm>
        </p:spPr>
        <p:txBody>
          <a:bodyPr tIns="109714" bIns="109714">
            <a:noAutofit/>
          </a:bodyPr>
          <a:lstStyle>
            <a:lvl1pPr marL="0" indent="0">
              <a:spcBef>
                <a:spcPts val="0"/>
              </a:spcBef>
              <a:buNone/>
              <a:defRPr sz="3298">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571214"/>
            <a:ext cx="2651731" cy="391455"/>
          </a:xfrm>
          <a:prstGeom prst="rect">
            <a:avLst/>
          </a:prstGeom>
        </p:spPr>
      </p:pic>
    </p:spTree>
    <p:extLst>
      <p:ext uri="{BB962C8B-B14F-4D97-AF65-F5344CB8AC3E}">
        <p14:creationId xmlns:p14="http://schemas.microsoft.com/office/powerpoint/2010/main" val="1116909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2"/>
            <a:ext cx="12436475" cy="699218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993" y="6287387"/>
            <a:ext cx="1005839" cy="195077"/>
          </a:xfrm>
          <a:prstGeom prst="rect">
            <a:avLst/>
          </a:prstGeom>
        </p:spPr>
      </p:pic>
      <p:sp>
        <p:nvSpPr>
          <p:cNvPr id="10" name="Rectangle 9"/>
          <p:cNvSpPr/>
          <p:nvPr userDrawn="1"/>
        </p:nvSpPr>
        <p:spPr bwMode="gray">
          <a:xfrm>
            <a:off x="274703" y="1211262"/>
            <a:ext cx="7315200" cy="3657600"/>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3" tIns="146227" rIns="182783" bIns="146227" numCol="1" spcCol="0" rtlCol="0" fromWordArt="0" anchor="t" anchorCtr="0" forceAA="0" compatLnSpc="1">
            <a:prstTxWarp prst="textNoShape">
              <a:avLst/>
            </a:prstTxWarp>
            <a:noAutofit/>
          </a:bodyPr>
          <a:lstStyle/>
          <a:p>
            <a:pPr algn="ctr" defTabSz="93198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286" tIns="91429" rIns="146286" bIns="91429" anchor="t" anchorCtr="0"/>
          <a:lstStyle>
            <a:lvl1pPr>
              <a:defRPr sz="5998" spc="-101"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74703" y="3030538"/>
            <a:ext cx="7315200" cy="1830388"/>
          </a:xfrm>
          <a:noFill/>
        </p:spPr>
        <p:txBody>
          <a:bodyPr lIns="146286" tIns="109714" rIns="146286" bIns="109714">
            <a:noAutofit/>
          </a:bodyPr>
          <a:lstStyle>
            <a:lvl1pPr marL="0" indent="0">
              <a:spcBef>
                <a:spcPts val="0"/>
              </a:spcBef>
              <a:buNone/>
              <a:defRPr sz="3298"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571215"/>
            <a:ext cx="2651731" cy="391456"/>
          </a:xfrm>
          <a:prstGeom prst="rect">
            <a:avLst/>
          </a:prstGeom>
        </p:spPr>
      </p:pic>
    </p:spTree>
    <p:extLst>
      <p:ext uri="{BB962C8B-B14F-4D97-AF65-F5344CB8AC3E}">
        <p14:creationId xmlns:p14="http://schemas.microsoft.com/office/powerpoint/2010/main" val="1474967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3" tIns="146227" rIns="182783" bIns="146227" numCol="1" spcCol="0" rtlCol="0" fromWordArt="0" anchor="t" anchorCtr="0" forceAA="0" compatLnSpc="1">
            <a:prstTxWarp prst="textNoShape">
              <a:avLst/>
            </a:prstTxWarp>
            <a:noAutofit/>
          </a:bodyPr>
          <a:lstStyle/>
          <a:p>
            <a:pPr algn="ctr" defTabSz="93198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40" y="1209974"/>
            <a:ext cx="10056812" cy="2751698"/>
          </a:xfrm>
          <a:noFill/>
        </p:spPr>
        <p:txBody>
          <a:bodyPr tIns="91429" bIns="91429" anchor="t" anchorCtr="0"/>
          <a:lstStyle>
            <a:lvl1pPr>
              <a:defRPr sz="7197" spc="-101"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65"/>
            <a:ext cx="10058400" cy="1829593"/>
          </a:xfrm>
          <a:noFill/>
        </p:spPr>
        <p:txBody>
          <a:bodyPr lIns="182856" tIns="146286" rIns="182856" bIns="146286">
            <a:noAutofit/>
          </a:bodyPr>
          <a:lstStyle>
            <a:lvl1pPr marL="0" indent="0">
              <a:spcBef>
                <a:spcPts val="0"/>
              </a:spcBef>
              <a:buNone/>
              <a:defRPr sz="3498"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49403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3" tIns="146227" rIns="182783" bIns="146227" numCol="1" spcCol="0" rtlCol="0" fromWordArt="0" anchor="t" anchorCtr="0" forceAA="0" compatLnSpc="1">
            <a:prstTxWarp prst="textNoShape">
              <a:avLst/>
            </a:prstTxWarp>
            <a:noAutofit/>
          </a:bodyPr>
          <a:lstStyle/>
          <a:p>
            <a:pPr algn="ctr" defTabSz="93198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4"/>
            <a:ext cx="10056812" cy="2751698"/>
          </a:xfrm>
          <a:noFill/>
        </p:spPr>
        <p:txBody>
          <a:bodyPr tIns="91429" bIns="91429" anchor="t" anchorCtr="0"/>
          <a:lstStyle>
            <a:lvl1pPr>
              <a:defRPr sz="7197" spc="-101"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65"/>
            <a:ext cx="10058400" cy="1829593"/>
          </a:xfrm>
          <a:noFill/>
        </p:spPr>
        <p:txBody>
          <a:bodyPr lIns="182856" tIns="146286" rIns="182856" bIns="146286">
            <a:noAutofit/>
          </a:bodyPr>
          <a:lstStyle>
            <a:lvl1pPr marL="0" indent="0">
              <a:spcBef>
                <a:spcPts val="0"/>
              </a:spcBef>
              <a:buNone/>
              <a:defRPr sz="3498"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679251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3" tIns="146227" rIns="182783" bIns="146227" numCol="1" spcCol="0" rtlCol="0" fromWordArt="0" anchor="t" anchorCtr="0" forceAA="0" compatLnSpc="1">
            <a:prstTxWarp prst="textNoShape">
              <a:avLst/>
            </a:prstTxWarp>
            <a:noAutofit/>
          </a:bodyPr>
          <a:lstStyle/>
          <a:p>
            <a:pPr algn="ctr" defTabSz="93198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4"/>
            <a:ext cx="10056812" cy="2751698"/>
          </a:xfrm>
          <a:noFill/>
        </p:spPr>
        <p:txBody>
          <a:bodyPr tIns="91429" bIns="91429" anchor="t" anchorCtr="0"/>
          <a:lstStyle>
            <a:lvl1pPr>
              <a:defRPr sz="7197" spc="-101"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2221500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10162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3" tIns="146227" rIns="182783" bIns="146227" numCol="1" spcCol="0" rtlCol="0" fromWordArt="0" anchor="t" anchorCtr="0" forceAA="0" compatLnSpc="1">
            <a:prstTxWarp prst="textNoShape">
              <a:avLst/>
            </a:prstTxWarp>
            <a:noAutofit/>
          </a:bodyPr>
          <a:lstStyle/>
          <a:p>
            <a:pPr algn="ctr" defTabSz="93198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4"/>
            <a:ext cx="10056812" cy="2751698"/>
          </a:xfrm>
          <a:noFill/>
        </p:spPr>
        <p:txBody>
          <a:bodyPr tIns="91429" bIns="91429" anchor="t" anchorCtr="0"/>
          <a:lstStyle>
            <a:lvl1pPr>
              <a:defRPr sz="7197" spc="-101"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03069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1211262"/>
            <a:ext cx="8229574" cy="5303837"/>
          </a:xfrm>
          <a:noFill/>
        </p:spPr>
        <p:txBody>
          <a:bodyPr tIns="91429" bIns="91429" anchor="t" anchorCtr="0"/>
          <a:lstStyle>
            <a:lvl1pPr marL="0" marR="0" indent="0" algn="l" defTabSz="932254" rtl="0" eaLnBrk="1" fontAlgn="auto" latinLnBrk="0" hangingPunct="1">
              <a:lnSpc>
                <a:spcPct val="90000"/>
              </a:lnSpc>
              <a:spcBef>
                <a:spcPct val="0"/>
              </a:spcBef>
              <a:spcAft>
                <a:spcPts val="0"/>
              </a:spcAft>
              <a:buClrTx/>
              <a:buSzTx/>
              <a:buFontTx/>
              <a:buNone/>
              <a:tabLst/>
              <a:defRPr lang="en-US" sz="5998"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8285523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1211262"/>
            <a:ext cx="8229574" cy="5303837"/>
          </a:xfrm>
          <a:noFill/>
        </p:spPr>
        <p:txBody>
          <a:bodyPr tIns="91429" bIns="91429" anchor="t" anchorCtr="0"/>
          <a:lstStyle>
            <a:lvl1pPr marL="0" marR="0" indent="0" algn="l" defTabSz="932254" rtl="0" eaLnBrk="1" fontAlgn="auto" latinLnBrk="0" hangingPunct="1">
              <a:lnSpc>
                <a:spcPct val="90000"/>
              </a:lnSpc>
              <a:spcBef>
                <a:spcPct val="0"/>
              </a:spcBef>
              <a:spcAft>
                <a:spcPts val="0"/>
              </a:spcAft>
              <a:buClrTx/>
              <a:buSzTx/>
              <a:buFontTx/>
              <a:buNone/>
              <a:tabLst/>
              <a:defRPr lang="en-US" sz="5998"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53242975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29" bIns="91429" anchor="t" anchorCtr="0"/>
          <a:lstStyle>
            <a:lvl1pPr>
              <a:defRPr sz="8797"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596856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29" bIns="91429" anchor="t" anchorCtr="0"/>
          <a:lstStyle>
            <a:lvl1pPr>
              <a:defRPr sz="8797" spc="-101"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340909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640174" y="1"/>
            <a:ext cx="6796302" cy="6994526"/>
          </a:xfrm>
          <a:prstGeom prst="rect">
            <a:avLst/>
          </a:prstGeom>
        </p:spPr>
      </p:pic>
      <p:sp>
        <p:nvSpPr>
          <p:cNvPr id="3" name="Title 1"/>
          <p:cNvSpPr>
            <a:spLocks noGrp="1"/>
          </p:cNvSpPr>
          <p:nvPr>
            <p:ph type="title" hasCustomPrompt="1"/>
          </p:nvPr>
        </p:nvSpPr>
        <p:spPr>
          <a:xfrm>
            <a:off x="274638" y="2125664"/>
            <a:ext cx="11887200" cy="1831975"/>
          </a:xfrm>
          <a:noFill/>
        </p:spPr>
        <p:txBody>
          <a:bodyPr tIns="91429" bIns="91429" anchor="t" anchorCtr="0"/>
          <a:lstStyle>
            <a:lvl1pPr>
              <a:defRPr sz="8797" spc="-101"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312314438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9886" y="1485605"/>
            <a:ext cx="4576753" cy="429727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57" tIns="146227" rIns="186457" bIns="146227" numCol="1" spcCol="0" rtlCol="0" fromWordArt="0" anchor="t" anchorCtr="0" forceAA="0" compatLnSpc="1">
            <a:prstTxWarp prst="textNoShape">
              <a:avLst/>
            </a:prstTxWarp>
            <a:noAutofit/>
          </a:bodyPr>
          <a:lstStyle/>
          <a:p>
            <a:pPr defTabSz="931983" fontAlgn="base">
              <a:lnSpc>
                <a:spcPct val="90000"/>
              </a:lnSpc>
              <a:spcBef>
                <a:spcPct val="0"/>
              </a:spcBef>
              <a:spcAft>
                <a:spcPct val="0"/>
              </a:spcAft>
            </a:pPr>
            <a:endParaRPr lang="en-US" sz="1999"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120588" y="1485603"/>
            <a:ext cx="6858687" cy="2014323"/>
          </a:xfrm>
        </p:spPr>
        <p:txBody>
          <a:bodyPr/>
          <a:lstStyle>
            <a:lvl1pPr marL="0" indent="0">
              <a:buNone/>
              <a:defRPr>
                <a:solidFill>
                  <a:srgbClr val="FFFFFF"/>
                </a:solidFill>
              </a:defRPr>
            </a:lvl1pPr>
            <a:lvl2pPr marL="0" indent="0">
              <a:buFontTx/>
              <a:buNone/>
              <a:defRPr sz="1999">
                <a:solidFill>
                  <a:srgbClr val="FFFFFF"/>
                </a:solidFill>
              </a:defRPr>
            </a:lvl2pPr>
            <a:lvl3pPr marL="228480" indent="0">
              <a:buNone/>
              <a:defRPr>
                <a:solidFill>
                  <a:srgbClr val="FFFFFF"/>
                </a:solidFill>
              </a:defRPr>
            </a:lvl3pPr>
            <a:lvl4pPr marL="456960" indent="0">
              <a:buNone/>
              <a:defRPr>
                <a:solidFill>
                  <a:srgbClr val="FFFFFF"/>
                </a:solidFill>
              </a:defRPr>
            </a:lvl4pPr>
            <a:lvl5pPr marL="685440"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43627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8">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1" y="1211264"/>
            <a:ext cx="3932238" cy="402333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932263" y="1211264"/>
            <a:ext cx="3932238" cy="4023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864140" y="1211264"/>
            <a:ext cx="3932238" cy="40233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74639" y="5234604"/>
            <a:ext cx="3474746" cy="466772"/>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80" indent="0">
              <a:buNone/>
              <a:defRPr/>
            </a:lvl3pPr>
            <a:lvl4pPr marL="456960" indent="0">
              <a:buNone/>
              <a:defRPr/>
            </a:lvl4pPr>
            <a:lvl5pPr marL="685440"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932262" y="5234604"/>
            <a:ext cx="3657624" cy="466772"/>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80" indent="0">
              <a:buNone/>
              <a:defRPr/>
            </a:lvl3pPr>
            <a:lvl4pPr marL="456960" indent="0">
              <a:buNone/>
              <a:defRPr/>
            </a:lvl4pPr>
            <a:lvl5pPr marL="685440"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864140" y="5234604"/>
            <a:ext cx="3657624" cy="466772"/>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80" indent="0">
              <a:buNone/>
              <a:defRPr/>
            </a:lvl3pPr>
            <a:lvl4pPr marL="456960" indent="0">
              <a:buNone/>
              <a:defRPr/>
            </a:lvl4pPr>
            <a:lvl5pPr marL="685440" indent="0">
              <a:buNone/>
              <a:defRPr/>
            </a:lvl5pPr>
          </a:lstStyle>
          <a:p>
            <a:pPr lvl="1"/>
            <a:r>
              <a:rPr lang="en-US" dirty="0" smtClean="0"/>
              <a:t>Second level</a:t>
            </a:r>
          </a:p>
        </p:txBody>
      </p:sp>
    </p:spTree>
    <p:extLst>
      <p:ext uri="{BB962C8B-B14F-4D97-AF65-F5344CB8AC3E}">
        <p14:creationId xmlns:p14="http://schemas.microsoft.com/office/powerpoint/2010/main" val="266917354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solidFill>
                  <a:srgbClr val="00188F"/>
                </a:solidFill>
              </a:defRPr>
            </a:lvl1pPr>
            <a:lvl2pPr marL="0" indent="0">
              <a:buFontTx/>
              <a:buNone/>
              <a:defRPr sz="1999"/>
            </a:lvl2pPr>
            <a:lvl3pPr marL="228480" indent="0">
              <a:buNone/>
              <a:defRPr/>
            </a:lvl3pPr>
            <a:lvl4pPr marL="456960" indent="0">
              <a:buNone/>
              <a:defRPr/>
            </a:lvl4pPr>
            <a:lvl5pPr marL="68544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496010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80" indent="0">
              <a:buNone/>
              <a:defRPr/>
            </a:lvl3pPr>
            <a:lvl4pPr marL="456960" indent="0">
              <a:buNone/>
              <a:defRPr/>
            </a:lvl4pPr>
            <a:lvl5pPr marL="68544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256378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8108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351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0072001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3510"/>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917116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0"/>
            <a:ext cx="5486399" cy="2468368"/>
          </a:xfrm>
        </p:spPr>
        <p:txBody>
          <a:bodyPr wrap="square">
            <a:spAutoFit/>
          </a:bodyPr>
          <a:lstStyle>
            <a:lvl1pPr marL="0" indent="0">
              <a:spcBef>
                <a:spcPts val="1224"/>
              </a:spcBef>
              <a:buClr>
                <a:schemeClr val="tx1"/>
              </a:buClr>
              <a:buFont typeface="Wingdings" pitchFamily="2" charset="2"/>
              <a:buNone/>
              <a:defRPr sz="3498">
                <a:solidFill>
                  <a:srgbClr val="00188F"/>
                </a:solidFill>
              </a:defRPr>
            </a:lvl1pPr>
            <a:lvl2pPr marL="0" indent="0">
              <a:buNone/>
              <a:defRPr sz="1999"/>
            </a:lvl2pPr>
            <a:lvl3pPr marL="231653" indent="0">
              <a:buNone/>
              <a:tabLst/>
              <a:defRPr sz="1999"/>
            </a:lvl3pPr>
            <a:lvl4pPr marL="460134" indent="0">
              <a:buNone/>
              <a:defRPr/>
            </a:lvl4pPr>
            <a:lvl5pPr marL="68544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0"/>
            <a:ext cx="5486399" cy="2468368"/>
          </a:xfrm>
        </p:spPr>
        <p:txBody>
          <a:bodyPr wrap="square">
            <a:spAutoFit/>
          </a:bodyPr>
          <a:lstStyle>
            <a:lvl1pPr marL="0" indent="0">
              <a:spcBef>
                <a:spcPts val="1224"/>
              </a:spcBef>
              <a:buClr>
                <a:schemeClr val="tx1"/>
              </a:buClr>
              <a:buFont typeface="Wingdings" pitchFamily="2" charset="2"/>
              <a:buNone/>
              <a:defRPr sz="3498">
                <a:solidFill>
                  <a:srgbClr val="00188F"/>
                </a:solidFill>
              </a:defRPr>
            </a:lvl1pPr>
            <a:lvl2pPr marL="0" indent="0">
              <a:buNone/>
              <a:defRPr sz="1999"/>
            </a:lvl2pPr>
            <a:lvl3pPr marL="231653" indent="0">
              <a:buNone/>
              <a:tabLst/>
              <a:defRPr sz="1999"/>
            </a:lvl3pPr>
            <a:lvl4pPr marL="460134" indent="0">
              <a:buNone/>
              <a:defRPr/>
            </a:lvl4pPr>
            <a:lvl5pPr marL="68544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82230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0"/>
            <a:ext cx="5486399" cy="2468368"/>
          </a:xfrm>
        </p:spPr>
        <p:txBody>
          <a:bodyPr wrap="square">
            <a:spAutoFit/>
          </a:bodyPr>
          <a:lstStyle>
            <a:lvl1pPr marL="0" indent="0">
              <a:spcBef>
                <a:spcPts val="1224"/>
              </a:spcBef>
              <a:buClr>
                <a:schemeClr val="tx1"/>
              </a:buClr>
              <a:buFont typeface="Wingdings" pitchFamily="2" charset="2"/>
              <a:buNone/>
              <a:defRPr sz="3498"/>
            </a:lvl1pPr>
            <a:lvl2pPr marL="0" indent="0">
              <a:buNone/>
              <a:defRPr sz="1999"/>
            </a:lvl2pPr>
            <a:lvl3pPr marL="231653" indent="0">
              <a:buNone/>
              <a:tabLst/>
              <a:defRPr sz="1999"/>
            </a:lvl3pPr>
            <a:lvl4pPr marL="460134" indent="0">
              <a:buNone/>
              <a:defRPr/>
            </a:lvl4pPr>
            <a:lvl5pPr marL="68544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0"/>
            <a:ext cx="5486399" cy="2468368"/>
          </a:xfrm>
        </p:spPr>
        <p:txBody>
          <a:bodyPr wrap="square">
            <a:spAutoFit/>
          </a:bodyPr>
          <a:lstStyle>
            <a:lvl1pPr marL="0" indent="0">
              <a:spcBef>
                <a:spcPts val="1224"/>
              </a:spcBef>
              <a:buClr>
                <a:schemeClr val="tx1"/>
              </a:buClr>
              <a:buFont typeface="Wingdings" pitchFamily="2" charset="2"/>
              <a:buNone/>
              <a:defRPr sz="3498"/>
            </a:lvl1pPr>
            <a:lvl2pPr marL="0" indent="0">
              <a:buNone/>
              <a:defRPr sz="1999"/>
            </a:lvl2pPr>
            <a:lvl3pPr marL="231653" indent="0">
              <a:buNone/>
              <a:tabLst/>
              <a:defRPr sz="1999"/>
            </a:lvl3pPr>
            <a:lvl4pPr marL="460134" indent="0">
              <a:buNone/>
              <a:defRPr/>
            </a:lvl4pPr>
            <a:lvl5pPr marL="68544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01624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1"/>
            <a:ext cx="5486399" cy="2536079"/>
          </a:xfrm>
        </p:spPr>
        <p:txBody>
          <a:bodyPr wrap="square">
            <a:spAutoFit/>
          </a:bodyPr>
          <a:lstStyle>
            <a:lvl1pPr marL="287188" indent="-287188">
              <a:spcBef>
                <a:spcPts val="1224"/>
              </a:spcBef>
              <a:buClr>
                <a:schemeClr val="tx1"/>
              </a:buClr>
              <a:buFont typeface="Arial" pitchFamily="34" charset="0"/>
              <a:buChar char="•"/>
              <a:defRPr sz="3498"/>
            </a:lvl1pPr>
            <a:lvl2pPr marL="530888" indent="-233073">
              <a:defRPr sz="2399"/>
            </a:lvl2pPr>
            <a:lvl3pPr marL="699219" indent="-168331">
              <a:tabLst/>
              <a:defRPr sz="1999"/>
            </a:lvl3pPr>
            <a:lvl4pPr marL="880496" indent="-181279">
              <a:defRPr/>
            </a:lvl4pPr>
            <a:lvl5pPr marL="1048827" indent="-16833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1"/>
            <a:ext cx="5486399" cy="2536079"/>
          </a:xfrm>
        </p:spPr>
        <p:txBody>
          <a:bodyPr wrap="square">
            <a:spAutoFit/>
          </a:bodyPr>
          <a:lstStyle>
            <a:lvl1pPr marL="287188" indent="-287188">
              <a:spcBef>
                <a:spcPts val="1224"/>
              </a:spcBef>
              <a:buClr>
                <a:schemeClr val="tx1"/>
              </a:buClr>
              <a:buFont typeface="Arial" pitchFamily="34" charset="0"/>
              <a:buChar char="•"/>
              <a:defRPr sz="3498"/>
            </a:lvl1pPr>
            <a:lvl2pPr marL="530888" indent="-233073">
              <a:defRPr sz="2399"/>
            </a:lvl2pPr>
            <a:lvl3pPr marL="699219" indent="-168331">
              <a:tabLst/>
              <a:defRPr sz="1999"/>
            </a:lvl3pPr>
            <a:lvl4pPr marL="880496" indent="-181279">
              <a:defRPr/>
            </a:lvl4pPr>
            <a:lvl5pPr marL="1048827" indent="-16833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288322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1"/>
            <a:ext cx="5486399" cy="2536079"/>
          </a:xfrm>
        </p:spPr>
        <p:txBody>
          <a:bodyPr wrap="square">
            <a:spAutoFit/>
          </a:bodyPr>
          <a:lstStyle>
            <a:lvl1pPr marL="287188" indent="-287188">
              <a:spcBef>
                <a:spcPts val="1224"/>
              </a:spcBef>
              <a:buClrTx/>
              <a:buFont typeface="Arial" pitchFamily="34" charset="0"/>
              <a:buChar char="•"/>
              <a:defRPr sz="3498">
                <a:solidFill>
                  <a:srgbClr val="00188F"/>
                </a:solidFill>
              </a:defRPr>
            </a:lvl1pPr>
            <a:lvl2pPr marL="530888" indent="-233073">
              <a:defRPr sz="2399"/>
            </a:lvl2pPr>
            <a:lvl3pPr marL="699219" indent="-168331">
              <a:tabLst/>
              <a:defRPr sz="1999"/>
            </a:lvl3pPr>
            <a:lvl4pPr marL="880496" indent="-181279">
              <a:defRPr/>
            </a:lvl4pPr>
            <a:lvl5pPr marL="1048827" indent="-16833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1"/>
            <a:ext cx="5486399" cy="2536079"/>
          </a:xfrm>
        </p:spPr>
        <p:txBody>
          <a:bodyPr wrap="square">
            <a:spAutoFit/>
          </a:bodyPr>
          <a:lstStyle>
            <a:lvl1pPr marL="287188" indent="-287188">
              <a:spcBef>
                <a:spcPts val="1224"/>
              </a:spcBef>
              <a:buClrTx/>
              <a:buFont typeface="Arial" pitchFamily="34" charset="0"/>
              <a:buChar char="•"/>
              <a:defRPr sz="3498">
                <a:solidFill>
                  <a:srgbClr val="00188F"/>
                </a:solidFill>
              </a:defRPr>
            </a:lvl1pPr>
            <a:lvl2pPr marL="530888" indent="-233073">
              <a:defRPr sz="2399"/>
            </a:lvl2pPr>
            <a:lvl3pPr marL="699219" indent="-168331">
              <a:tabLst/>
              <a:defRPr sz="1999"/>
            </a:lvl3pPr>
            <a:lvl4pPr marL="880496" indent="-181279">
              <a:defRPr/>
            </a:lvl4pPr>
            <a:lvl5pPr marL="1048827" indent="-16833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234943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7327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4107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83860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460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715979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0483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4" tIns="46614" rIns="46614" bIns="46614" numCol="1" spcCol="0" rtlCol="0" fromWordArt="0" anchor="ctr" anchorCtr="0" forceAA="0" compatLnSpc="1">
            <a:prstTxWarp prst="textNoShape">
              <a:avLst/>
            </a:prstTxWarp>
            <a:noAutofit/>
          </a:bodyPr>
          <a:lstStyle/>
          <a:p>
            <a:pPr algn="ctr" defTabSz="931983"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0" y="1221157"/>
            <a:ext cx="11887199" cy="1995932"/>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7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01"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3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4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310082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75076"/>
          </a:xfrm>
          <a:prstGeom prst="rect">
            <a:avLst/>
          </a:prstGeom>
        </p:spPr>
        <p:txBody>
          <a:bodyPr/>
          <a:lstStyle>
            <a:lvl1pPr marL="290361" indent="-290361">
              <a:buClr>
                <a:schemeClr val="tx1"/>
              </a:buClr>
              <a:buSzPct val="90000"/>
              <a:buFont typeface="Arial" pitchFamily="34" charset="0"/>
              <a:buChar char="•"/>
              <a:defRPr sz="34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01" indent="-280841">
              <a:buClr>
                <a:schemeClr val="tx1"/>
              </a:buClr>
              <a:buSzPct val="90000"/>
              <a:buFont typeface="Arial" pitchFamily="34" charset="0"/>
              <a:buChar char="•"/>
              <a:defRPr sz="32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62" indent="-290361">
              <a:buClr>
                <a:schemeClr val="tx1"/>
              </a:buClr>
              <a:buSzPct val="90000"/>
              <a:buFont typeface="Arial" pitchFamily="34" charset="0"/>
              <a:buChar char="•"/>
              <a:defRPr sz="28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43" indent="-228480">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22" indent="-228480">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1"/>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9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150124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4418979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Announcing</a:t>
            </a:r>
            <a:endParaRPr lang="en-US" dirty="0"/>
          </a:p>
        </p:txBody>
      </p:sp>
    </p:spTree>
    <p:extLst>
      <p:ext uri="{BB962C8B-B14F-4D97-AF65-F5344CB8AC3E}">
        <p14:creationId xmlns:p14="http://schemas.microsoft.com/office/powerpoint/2010/main" val="30251110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theme" Target="../theme/theme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95" r:id="rId2"/>
    <p:sldLayoutId id="2147484196" r:id="rId3"/>
    <p:sldLayoutId id="2147484197" r:id="rId4"/>
    <p:sldLayoutId id="2147484186" r:id="rId5"/>
    <p:sldLayoutId id="2147484187" r:id="rId6"/>
    <p:sldLayoutId id="2147484188" r:id="rId7"/>
    <p:sldLayoutId id="2147484201" r:id="rId8"/>
    <p:sldLayoutId id="2147484199" r:id="rId9"/>
    <p:sldLayoutId id="2147484200" r:id="rId10"/>
    <p:sldLayoutId id="2147484087" r:id="rId11"/>
    <p:sldLayoutId id="2147484098" r:id="rId12"/>
    <p:sldLayoutId id="2147484086" r:id="rId13"/>
    <p:sldLayoutId id="2147484107" r:id="rId14"/>
    <p:sldLayoutId id="2147484099" r:id="rId15"/>
    <p:sldLayoutId id="2147484100" r:id="rId16"/>
    <p:sldLayoutId id="2147484089" r:id="rId17"/>
    <p:sldLayoutId id="2147484106" r:id="rId18"/>
    <p:sldLayoutId id="2147484189" r:id="rId19"/>
    <p:sldLayoutId id="2147484190" r:id="rId20"/>
    <p:sldLayoutId id="2147484191" r:id="rId21"/>
    <p:sldLayoutId id="2147484092" r:id="rId22"/>
    <p:sldLayoutId id="2147484130" r:id="rId23"/>
    <p:sldLayoutId id="2147484192" r:id="rId24"/>
    <p:sldLayoutId id="2147484194" r:id="rId25"/>
    <p:sldLayoutId id="2147484193" r:id="rId26"/>
    <p:sldLayoutId id="2147484101" r:id="rId27"/>
    <p:sldLayoutId id="2147484102" r:id="rId28"/>
    <p:sldLayoutId id="2147484127" r:id="rId29"/>
    <p:sldLayoutId id="2147484128" r:id="rId30"/>
    <p:sldLayoutId id="2147484129" r:id="rId31"/>
    <p:sldLayoutId id="2147484093" r:id="rId32"/>
    <p:sldLayoutId id="2147484094" r:id="rId33"/>
    <p:sldLayoutId id="2147484096" r:id="rId34"/>
    <p:sldLayoutId id="2147484238" r:id="rId35"/>
    <p:sldLayoutId id="2147484239" r:id="rId36"/>
    <p:sldLayoutId id="2147484241" r:id="rId37"/>
  </p:sldLayoutIdLst>
  <p:transition>
    <p:fade/>
  </p:transition>
  <p:timing>
    <p:tnLst>
      <p:par>
        <p:cTn id="1" dur="indefinite" restart="never" nodeType="tmRoot"/>
      </p:par>
    </p:tnLst>
  </p:timing>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2"/>
            <a:ext cx="11887197" cy="2092881"/>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738640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4229" r:id="rId27"/>
    <p:sldLayoutId id="2147484230" r:id="rId28"/>
    <p:sldLayoutId id="2147484231" r:id="rId29"/>
    <p:sldLayoutId id="2147484232" r:id="rId30"/>
    <p:sldLayoutId id="2147484233" r:id="rId31"/>
    <p:sldLayoutId id="2147484234" r:id="rId32"/>
    <p:sldLayoutId id="2147484235" r:id="rId33"/>
    <p:sldLayoutId id="2147484236" r:id="rId34"/>
    <p:sldLayoutId id="2147484237" r:id="rId35"/>
  </p:sldLayoutIdLst>
  <p:transition>
    <p:fade/>
  </p:transition>
  <p:timing>
    <p:tnLst>
      <p:par>
        <p:cTn id="1" dur="indefinite" restart="never" nodeType="tmRoot"/>
      </p:par>
    </p:tnLst>
  </p:timing>
  <p:txStyles>
    <p:titleStyle>
      <a:lvl1pPr algn="l" defTabSz="93225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20" marR="0" indent="-342720" algn="l" defTabSz="932254" rtl="0" eaLnBrk="1" fontAlgn="auto" latinLnBrk="0" hangingPunct="1">
        <a:lnSpc>
          <a:spcPct val="90000"/>
        </a:lnSpc>
        <a:spcBef>
          <a:spcPct val="20000"/>
        </a:spcBef>
        <a:spcAft>
          <a:spcPts val="0"/>
        </a:spcAft>
        <a:buClrTx/>
        <a:buSzPct val="90000"/>
        <a:buFont typeface="Arial" pitchFamily="34" charset="0"/>
        <a:buChar char="•"/>
        <a:tabLst/>
        <a:defRPr sz="3898" kern="1200" spc="0" baseline="0">
          <a:gradFill>
            <a:gsLst>
              <a:gs pos="1250">
                <a:schemeClr val="tx1"/>
              </a:gs>
              <a:gs pos="100000">
                <a:schemeClr val="tx1"/>
              </a:gs>
            </a:gsLst>
            <a:lin ang="5400000" scaled="0"/>
          </a:gradFill>
          <a:latin typeface="+mj-lt"/>
          <a:ea typeface="+mn-ea"/>
          <a:cs typeface="+mn-cs"/>
        </a:defRPr>
      </a:lvl1pPr>
      <a:lvl2pPr marL="583894" marR="0" indent="-241174" algn="l" defTabSz="932254"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681" marR="0" indent="-228480" algn="l" defTabSz="932254"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8160" marR="0" indent="-228480" algn="l" defTabSz="932254"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6641" marR="0" indent="-228480" algn="l" defTabSz="932254"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3695" indent="-233063" algn="l" defTabSz="93225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824" indent="-233063" algn="l" defTabSz="93225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950" indent="-233063" algn="l" defTabSz="93225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078" indent="-233063" algn="l" defTabSz="93225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54" rtl="0" eaLnBrk="1" latinLnBrk="0" hangingPunct="1">
        <a:defRPr sz="1799" kern="1200">
          <a:solidFill>
            <a:schemeClr val="tx1"/>
          </a:solidFill>
          <a:latin typeface="+mn-lt"/>
          <a:ea typeface="+mn-ea"/>
          <a:cs typeface="+mn-cs"/>
        </a:defRPr>
      </a:lvl1pPr>
      <a:lvl2pPr marL="466126" algn="l" defTabSz="932254" rtl="0" eaLnBrk="1" latinLnBrk="0" hangingPunct="1">
        <a:defRPr sz="1799" kern="1200">
          <a:solidFill>
            <a:schemeClr val="tx1"/>
          </a:solidFill>
          <a:latin typeface="+mn-lt"/>
          <a:ea typeface="+mn-ea"/>
          <a:cs typeface="+mn-cs"/>
        </a:defRPr>
      </a:lvl2pPr>
      <a:lvl3pPr marL="932254" algn="l" defTabSz="932254" rtl="0" eaLnBrk="1" latinLnBrk="0" hangingPunct="1">
        <a:defRPr sz="1799" kern="1200">
          <a:solidFill>
            <a:schemeClr val="tx1"/>
          </a:solidFill>
          <a:latin typeface="+mn-lt"/>
          <a:ea typeface="+mn-ea"/>
          <a:cs typeface="+mn-cs"/>
        </a:defRPr>
      </a:lvl3pPr>
      <a:lvl4pPr marL="1398380" algn="l" defTabSz="932254" rtl="0" eaLnBrk="1" latinLnBrk="0" hangingPunct="1">
        <a:defRPr sz="1799" kern="1200">
          <a:solidFill>
            <a:schemeClr val="tx1"/>
          </a:solidFill>
          <a:latin typeface="+mn-lt"/>
          <a:ea typeface="+mn-ea"/>
          <a:cs typeface="+mn-cs"/>
        </a:defRPr>
      </a:lvl4pPr>
      <a:lvl5pPr marL="1864507" algn="l" defTabSz="932254" rtl="0" eaLnBrk="1" latinLnBrk="0" hangingPunct="1">
        <a:defRPr sz="1799" kern="1200">
          <a:solidFill>
            <a:schemeClr val="tx1"/>
          </a:solidFill>
          <a:latin typeface="+mn-lt"/>
          <a:ea typeface="+mn-ea"/>
          <a:cs typeface="+mn-cs"/>
        </a:defRPr>
      </a:lvl5pPr>
      <a:lvl6pPr marL="2330635" algn="l" defTabSz="932254" rtl="0" eaLnBrk="1" latinLnBrk="0" hangingPunct="1">
        <a:defRPr sz="1799" kern="1200">
          <a:solidFill>
            <a:schemeClr val="tx1"/>
          </a:solidFill>
          <a:latin typeface="+mn-lt"/>
          <a:ea typeface="+mn-ea"/>
          <a:cs typeface="+mn-cs"/>
        </a:defRPr>
      </a:lvl6pPr>
      <a:lvl7pPr marL="2796760" algn="l" defTabSz="932254" rtl="0" eaLnBrk="1" latinLnBrk="0" hangingPunct="1">
        <a:defRPr sz="1799" kern="1200">
          <a:solidFill>
            <a:schemeClr val="tx1"/>
          </a:solidFill>
          <a:latin typeface="+mn-lt"/>
          <a:ea typeface="+mn-ea"/>
          <a:cs typeface="+mn-cs"/>
        </a:defRPr>
      </a:lvl7pPr>
      <a:lvl8pPr marL="3262888" algn="l" defTabSz="932254" rtl="0" eaLnBrk="1" latinLnBrk="0" hangingPunct="1">
        <a:defRPr sz="1799" kern="1200">
          <a:solidFill>
            <a:schemeClr val="tx1"/>
          </a:solidFill>
          <a:latin typeface="+mn-lt"/>
          <a:ea typeface="+mn-ea"/>
          <a:cs typeface="+mn-cs"/>
        </a:defRPr>
      </a:lvl8pPr>
      <a:lvl9pPr marL="3729013" algn="l" defTabSz="932254"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customXml" Target="../../customXml/item4.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3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36.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hyperlink" Target="http://code.msdn.microsoft.com/windowsapps/Universal-Windows-app-cb3248c3" TargetMode="External"/><Relationship Id="rId2" Type="http://schemas.openxmlformats.org/officeDocument/2006/relationships/notesSlide" Target="../notesSlides/notesSlide25.xml"/><Relationship Id="rId1" Type="http://schemas.openxmlformats.org/officeDocument/2006/relationships/slideLayout" Target="../slideLayouts/slideLayout36.xml"/><Relationship Id="rId5" Type="http://schemas.openxmlformats.org/officeDocument/2006/relationships/hyperlink" Target="http://blogs.windows.com/windows/b/buildingapps/archive/2014/04/14/dev-center-now-open-for-windows-phone-8-1-and-universal-windows-app-submissions.aspx" TargetMode="External"/><Relationship Id="rId4" Type="http://schemas.openxmlformats.org/officeDocument/2006/relationships/hyperlink" Target="http://msdn.microsoft.com/en-us/library/windows/apps/dn609832.aspx#addsupport"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go.microsoft.com/fwlink/p/?LinkId=389848" TargetMode="External"/><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7623658" cy="1831975"/>
          </a:xfrm>
        </p:spPr>
        <p:txBody>
          <a:bodyPr/>
          <a:lstStyle/>
          <a:p>
            <a:r>
              <a:rPr lang="en-US" dirty="0" smtClean="0"/>
              <a:t>Announcing Universal Apps</a:t>
            </a:r>
            <a:endParaRPr lang="en-US" dirty="0"/>
          </a:p>
        </p:txBody>
      </p:sp>
    </p:spTree>
    <p:extLst>
      <p:ext uri="{BB962C8B-B14F-4D97-AF65-F5344CB8AC3E}">
        <p14:creationId xmlns:p14="http://schemas.microsoft.com/office/powerpoint/2010/main" val="307029831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API Same</a:t>
            </a:r>
          </a:p>
          <a:p>
            <a:r>
              <a:rPr lang="en-US" dirty="0" smtClean="0"/>
              <a:t>API Same, tailored behavior</a:t>
            </a:r>
          </a:p>
          <a:p>
            <a:r>
              <a:rPr lang="en-US" dirty="0" smtClean="0"/>
              <a:t>Device-specific APIs</a:t>
            </a:r>
            <a:endParaRPr lang="en-US" dirty="0"/>
          </a:p>
        </p:txBody>
      </p:sp>
      <p:sp>
        <p:nvSpPr>
          <p:cNvPr id="3" name="Title 2"/>
          <p:cNvSpPr>
            <a:spLocks noGrp="1"/>
          </p:cNvSpPr>
          <p:nvPr>
            <p:ph type="ctrTitle"/>
          </p:nvPr>
        </p:nvSpPr>
        <p:spPr/>
        <p:txBody>
          <a:bodyPr/>
          <a:lstStyle/>
          <a:p>
            <a:r>
              <a:rPr lang="en-US" dirty="0" smtClean="0"/>
              <a:t>What is </a:t>
            </a:r>
            <a:br>
              <a:rPr lang="en-US" dirty="0" smtClean="0"/>
            </a:br>
            <a:r>
              <a:rPr lang="en-US" dirty="0" smtClean="0"/>
              <a:t>Common?</a:t>
            </a:r>
            <a:endParaRPr lang="en-US" dirty="0"/>
          </a:p>
        </p:txBody>
      </p:sp>
    </p:spTree>
    <p:extLst>
      <p:ext uri="{BB962C8B-B14F-4D97-AF65-F5344CB8AC3E}">
        <p14:creationId xmlns:p14="http://schemas.microsoft.com/office/powerpoint/2010/main" val="126014049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23987"/>
          </a:xfrm>
        </p:spPr>
        <p:txBody>
          <a:bodyPr/>
          <a:lstStyle/>
          <a:p>
            <a:r>
              <a:rPr lang="en-US" dirty="0" smtClean="0"/>
              <a:t>Layout: Panel, </a:t>
            </a:r>
            <a:r>
              <a:rPr lang="en-US" dirty="0" err="1" smtClean="0"/>
              <a:t>StackPanel</a:t>
            </a:r>
            <a:r>
              <a:rPr lang="en-US" dirty="0" smtClean="0"/>
              <a:t>, Grid, Border</a:t>
            </a:r>
          </a:p>
          <a:p>
            <a:r>
              <a:rPr lang="en-US" dirty="0" smtClean="0"/>
              <a:t>Buttons, Slider, </a:t>
            </a:r>
            <a:r>
              <a:rPr lang="en-US" dirty="0" err="1" smtClean="0"/>
              <a:t>ToggleSwitch</a:t>
            </a:r>
            <a:r>
              <a:rPr lang="en-US" dirty="0" smtClean="0"/>
              <a:t>, </a:t>
            </a:r>
            <a:r>
              <a:rPr lang="en-US" dirty="0" err="1" smtClean="0"/>
              <a:t>CheckBox</a:t>
            </a:r>
            <a:r>
              <a:rPr lang="en-US" dirty="0" smtClean="0"/>
              <a:t>, </a:t>
            </a:r>
            <a:r>
              <a:rPr lang="en-US" dirty="0" err="1" smtClean="0"/>
              <a:t>RadioButton</a:t>
            </a:r>
            <a:r>
              <a:rPr lang="en-US" dirty="0" smtClean="0"/>
              <a:t>, </a:t>
            </a:r>
            <a:r>
              <a:rPr lang="en-US" dirty="0" err="1" smtClean="0"/>
              <a:t>ProgressBar</a:t>
            </a:r>
            <a:endParaRPr lang="en-US" dirty="0" smtClean="0"/>
          </a:p>
          <a:p>
            <a:r>
              <a:rPr lang="en-US" dirty="0" err="1" smtClean="0"/>
              <a:t>TextBox</a:t>
            </a:r>
            <a:r>
              <a:rPr lang="en-US" dirty="0" smtClean="0"/>
              <a:t>/</a:t>
            </a:r>
            <a:r>
              <a:rPr lang="en-US" dirty="0" err="1" smtClean="0"/>
              <a:t>TextBlock</a:t>
            </a:r>
            <a:endParaRPr lang="en-US" dirty="0" smtClean="0"/>
          </a:p>
          <a:p>
            <a:r>
              <a:rPr lang="en-US" dirty="0" smtClean="0"/>
              <a:t>Shapes/Path</a:t>
            </a:r>
          </a:p>
        </p:txBody>
      </p:sp>
      <p:sp>
        <p:nvSpPr>
          <p:cNvPr id="3" name="Title 2"/>
          <p:cNvSpPr>
            <a:spLocks noGrp="1"/>
          </p:cNvSpPr>
          <p:nvPr>
            <p:ph type="title"/>
          </p:nvPr>
        </p:nvSpPr>
        <p:spPr/>
        <p:txBody>
          <a:bodyPr/>
          <a:lstStyle/>
          <a:p>
            <a:r>
              <a:rPr lang="en-US" dirty="0" smtClean="0"/>
              <a:t>‘Primitives’ - same</a:t>
            </a:r>
            <a:endParaRPr lang="en-US" dirty="0"/>
          </a:p>
        </p:txBody>
      </p:sp>
      <p:sp>
        <p:nvSpPr>
          <p:cNvPr id="6" name="Universal app icon"/>
          <p:cNvSpPr>
            <a:spLocks noEditPoints="1"/>
          </p:cNvSpPr>
          <p:nvPr/>
        </p:nvSpPr>
        <p:spPr bwMode="auto">
          <a:xfrm>
            <a:off x="11429836" y="395597"/>
            <a:ext cx="734367" cy="716928"/>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14428305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412773" y="2001226"/>
            <a:ext cx="1847850" cy="3343275"/>
          </a:xfrm>
          <a:prstGeom prst="rect">
            <a:avLst/>
          </a:prstGeom>
        </p:spPr>
      </p:pic>
      <p:pic>
        <p:nvPicPr>
          <p:cNvPr id="4" name="Picture 3"/>
          <p:cNvPicPr>
            <a:picLocks noChangeAspect="1"/>
          </p:cNvPicPr>
          <p:nvPr/>
        </p:nvPicPr>
        <p:blipFill>
          <a:blip r:embed="rId4"/>
          <a:stretch>
            <a:fillRect/>
          </a:stretch>
        </p:blipFill>
        <p:spPr>
          <a:xfrm>
            <a:off x="1164785" y="1942799"/>
            <a:ext cx="5658640" cy="3543795"/>
          </a:xfrm>
          <a:prstGeom prst="rect">
            <a:avLst/>
          </a:prstGeom>
        </p:spPr>
      </p:pic>
      <p:pic>
        <p:nvPicPr>
          <p:cNvPr id="5" name="Picture 4"/>
          <p:cNvPicPr>
            <a:picLocks noChangeAspect="1"/>
          </p:cNvPicPr>
          <p:nvPr/>
        </p:nvPicPr>
        <p:blipFill>
          <a:blip r:embed="rId5"/>
          <a:stretch>
            <a:fillRect/>
          </a:stretch>
        </p:blipFill>
        <p:spPr>
          <a:xfrm>
            <a:off x="8412774" y="2222500"/>
            <a:ext cx="1672320" cy="2702685"/>
          </a:xfrm>
          <a:prstGeom prst="rect">
            <a:avLst/>
          </a:prstGeom>
        </p:spPr>
      </p:pic>
      <p:pic>
        <p:nvPicPr>
          <p:cNvPr id="6" name="Picture 5"/>
          <p:cNvPicPr>
            <a:picLocks noChangeAspect="1"/>
          </p:cNvPicPr>
          <p:nvPr/>
        </p:nvPicPr>
        <p:blipFill>
          <a:blip r:embed="rId6"/>
          <a:stretch>
            <a:fillRect/>
          </a:stretch>
        </p:blipFill>
        <p:spPr>
          <a:xfrm>
            <a:off x="1554848" y="2308555"/>
            <a:ext cx="4879128" cy="2743170"/>
          </a:xfrm>
          <a:prstGeom prst="rect">
            <a:avLst/>
          </a:prstGeom>
        </p:spPr>
      </p:pic>
    </p:spTree>
    <p:extLst>
      <p:ext uri="{BB962C8B-B14F-4D97-AF65-F5344CB8AC3E}">
        <p14:creationId xmlns:p14="http://schemas.microsoft.com/office/powerpoint/2010/main" val="15929777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07579"/>
          </a:xfrm>
        </p:spPr>
        <p:txBody>
          <a:bodyPr/>
          <a:lstStyle/>
          <a:p>
            <a:r>
              <a:rPr lang="en-US" dirty="0" smtClean="0"/>
              <a:t>Hub</a:t>
            </a:r>
          </a:p>
          <a:p>
            <a:r>
              <a:rPr lang="en-US" dirty="0" err="1" smtClean="0"/>
              <a:t>AppBar</a:t>
            </a:r>
            <a:r>
              <a:rPr lang="en-US" dirty="0" smtClean="0"/>
              <a:t>/</a:t>
            </a:r>
            <a:r>
              <a:rPr lang="en-US" dirty="0" err="1" smtClean="0"/>
              <a:t>CommandBar</a:t>
            </a:r>
            <a:endParaRPr lang="en-US" dirty="0" smtClean="0"/>
          </a:p>
          <a:p>
            <a:r>
              <a:rPr lang="en-US" dirty="0" smtClean="0"/>
              <a:t>Date/Time Pickers and List Pickers</a:t>
            </a:r>
          </a:p>
          <a:p>
            <a:r>
              <a:rPr lang="en-US" dirty="0" smtClean="0"/>
              <a:t>ListView</a:t>
            </a:r>
          </a:p>
          <a:p>
            <a:pPr lvl="1"/>
            <a:r>
              <a:rPr lang="en-US" dirty="0" smtClean="0"/>
              <a:t>Multi-select; containers, swipe selection</a:t>
            </a:r>
          </a:p>
          <a:p>
            <a:r>
              <a:rPr lang="en-US" dirty="0" err="1" smtClean="0"/>
              <a:t>Flyouts</a:t>
            </a:r>
            <a:endParaRPr lang="en-US" dirty="0" smtClean="0"/>
          </a:p>
          <a:p>
            <a:r>
              <a:rPr lang="en-US" dirty="0" smtClean="0"/>
              <a:t>Media</a:t>
            </a:r>
          </a:p>
          <a:p>
            <a:r>
              <a:rPr lang="en-US" dirty="0" smtClean="0"/>
              <a:t>Ads SDK*</a:t>
            </a:r>
          </a:p>
        </p:txBody>
      </p:sp>
      <p:sp>
        <p:nvSpPr>
          <p:cNvPr id="3" name="Title 2"/>
          <p:cNvSpPr>
            <a:spLocks noGrp="1"/>
          </p:cNvSpPr>
          <p:nvPr>
            <p:ph type="title"/>
          </p:nvPr>
        </p:nvSpPr>
        <p:spPr/>
        <p:txBody>
          <a:bodyPr/>
          <a:lstStyle/>
          <a:p>
            <a:r>
              <a:rPr lang="en-US" dirty="0" smtClean="0"/>
              <a:t>‘Primitives’ – same API, tailored behavior</a:t>
            </a:r>
            <a:endParaRPr lang="en-US" dirty="0"/>
          </a:p>
        </p:txBody>
      </p:sp>
      <p:sp>
        <p:nvSpPr>
          <p:cNvPr id="4" name="Universal app icon"/>
          <p:cNvSpPr>
            <a:spLocks noEditPoints="1"/>
          </p:cNvSpPr>
          <p:nvPr/>
        </p:nvSpPr>
        <p:spPr bwMode="auto">
          <a:xfrm>
            <a:off x="11429836" y="395597"/>
            <a:ext cx="734367" cy="716928"/>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243168150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412773" y="2001226"/>
            <a:ext cx="1847850" cy="3343275"/>
          </a:xfrm>
          <a:prstGeom prst="rect">
            <a:avLst/>
          </a:prstGeom>
        </p:spPr>
      </p:pic>
      <p:pic>
        <p:nvPicPr>
          <p:cNvPr id="4" name="Picture 3"/>
          <p:cNvPicPr>
            <a:picLocks noChangeAspect="1"/>
          </p:cNvPicPr>
          <p:nvPr/>
        </p:nvPicPr>
        <p:blipFill>
          <a:blip r:embed="rId4"/>
          <a:stretch>
            <a:fillRect/>
          </a:stretch>
        </p:blipFill>
        <p:spPr>
          <a:xfrm>
            <a:off x="1164785" y="1942799"/>
            <a:ext cx="5658640" cy="3543795"/>
          </a:xfrm>
          <a:prstGeom prst="rect">
            <a:avLst/>
          </a:prstGeom>
        </p:spPr>
      </p:pic>
      <p:pic>
        <p:nvPicPr>
          <p:cNvPr id="3" name="Picture 2"/>
          <p:cNvPicPr>
            <a:picLocks noChangeAspect="1"/>
          </p:cNvPicPr>
          <p:nvPr/>
        </p:nvPicPr>
        <p:blipFill>
          <a:blip r:embed="rId5"/>
          <a:stretch>
            <a:fillRect/>
          </a:stretch>
        </p:blipFill>
        <p:spPr>
          <a:xfrm>
            <a:off x="1554514" y="2308555"/>
            <a:ext cx="4879181" cy="2743200"/>
          </a:xfrm>
          <a:prstGeom prst="rect">
            <a:avLst/>
          </a:prstGeom>
        </p:spPr>
      </p:pic>
      <p:pic>
        <p:nvPicPr>
          <p:cNvPr id="7" name="Picture 6"/>
          <p:cNvPicPr>
            <a:picLocks noChangeAspect="1"/>
          </p:cNvPicPr>
          <p:nvPr/>
        </p:nvPicPr>
        <p:blipFill>
          <a:blip r:embed="rId6"/>
          <a:stretch>
            <a:fillRect/>
          </a:stretch>
        </p:blipFill>
        <p:spPr>
          <a:xfrm>
            <a:off x="8412773" y="2162223"/>
            <a:ext cx="1674757" cy="2706624"/>
          </a:xfrm>
          <a:prstGeom prst="rect">
            <a:avLst/>
          </a:prstGeom>
        </p:spPr>
      </p:pic>
    </p:spTree>
    <p:extLst>
      <p:ext uri="{BB962C8B-B14F-4D97-AF65-F5344CB8AC3E}">
        <p14:creationId xmlns:p14="http://schemas.microsoft.com/office/powerpoint/2010/main" val="335103505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020110"/>
          </a:xfrm>
        </p:spPr>
        <p:txBody>
          <a:bodyPr/>
          <a:lstStyle/>
          <a:p>
            <a:r>
              <a:rPr lang="en-US" dirty="0" smtClean="0"/>
              <a:t>Windows</a:t>
            </a:r>
          </a:p>
          <a:p>
            <a:pPr lvl="1"/>
            <a:r>
              <a:rPr lang="en-US" dirty="0" err="1" smtClean="0"/>
              <a:t>SearchBox</a:t>
            </a:r>
            <a:endParaRPr lang="en-US" dirty="0" smtClean="0"/>
          </a:p>
          <a:p>
            <a:pPr lvl="1"/>
            <a:r>
              <a:rPr lang="en-US" dirty="0" err="1" smtClean="0"/>
              <a:t>SettingsFlyout</a:t>
            </a:r>
            <a:endParaRPr lang="en-US" dirty="0" smtClean="0"/>
          </a:p>
          <a:p>
            <a:r>
              <a:rPr lang="en-US" dirty="0" smtClean="0"/>
              <a:t>Windows Phone</a:t>
            </a:r>
          </a:p>
          <a:p>
            <a:pPr lvl="1"/>
            <a:r>
              <a:rPr lang="en-US" dirty="0" smtClean="0"/>
              <a:t>Pivot</a:t>
            </a:r>
          </a:p>
          <a:p>
            <a:pPr lvl="1"/>
            <a:r>
              <a:rPr lang="en-US" dirty="0" err="1" smtClean="0"/>
              <a:t>AutoSuggestBox</a:t>
            </a:r>
            <a:endParaRPr lang="en-US" dirty="0" smtClean="0"/>
          </a:p>
          <a:p>
            <a:pPr lvl="1"/>
            <a:r>
              <a:rPr lang="en-US" dirty="0" smtClean="0"/>
              <a:t>ContentDialog</a:t>
            </a:r>
          </a:p>
          <a:p>
            <a:pPr lvl="1"/>
            <a:r>
              <a:rPr lang="en-US" dirty="0" smtClean="0"/>
              <a:t>Maps</a:t>
            </a:r>
          </a:p>
          <a:p>
            <a:pPr lvl="1"/>
            <a:r>
              <a:rPr lang="en-US" dirty="0" smtClean="0"/>
              <a:t>System Chrome</a:t>
            </a:r>
          </a:p>
          <a:p>
            <a:pPr lvl="2"/>
            <a:r>
              <a:rPr lang="en-US" dirty="0" smtClean="0"/>
              <a:t>Progress area, in-call UI</a:t>
            </a:r>
          </a:p>
          <a:p>
            <a:endParaRPr lang="en-US" dirty="0" smtClean="0"/>
          </a:p>
          <a:p>
            <a:endParaRPr lang="en-US" dirty="0" smtClean="0"/>
          </a:p>
        </p:txBody>
      </p:sp>
      <p:sp>
        <p:nvSpPr>
          <p:cNvPr id="3" name="Title 2"/>
          <p:cNvSpPr>
            <a:spLocks noGrp="1"/>
          </p:cNvSpPr>
          <p:nvPr>
            <p:ph type="title"/>
          </p:nvPr>
        </p:nvSpPr>
        <p:spPr/>
        <p:txBody>
          <a:bodyPr/>
          <a:lstStyle/>
          <a:p>
            <a:r>
              <a:rPr lang="en-US" dirty="0" smtClean="0"/>
              <a:t>Device-specific APIs</a:t>
            </a:r>
            <a:endParaRPr lang="en-US" dirty="0"/>
          </a:p>
        </p:txBody>
      </p:sp>
      <p:sp>
        <p:nvSpPr>
          <p:cNvPr id="5" name="Universal app icon"/>
          <p:cNvSpPr>
            <a:spLocks noEditPoints="1"/>
          </p:cNvSpPr>
          <p:nvPr>
            <p:custDataLst>
              <p:custData r:id="rId1"/>
            </p:custDataLst>
          </p:nvPr>
        </p:nvSpPr>
        <p:spPr bwMode="auto">
          <a:xfrm>
            <a:off x="11429836" y="395597"/>
            <a:ext cx="734367" cy="716928"/>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298234828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3237" y="1439862"/>
            <a:ext cx="11734800" cy="5410200"/>
          </a:xfrm>
        </p:spPr>
        <p:txBody>
          <a:bodyPr/>
          <a:lstStyle/>
          <a:p>
            <a:r>
              <a:rPr lang="en-US" sz="3600" dirty="0" smtClean="0"/>
              <a:t>Intellisense warnings for platform specific APIs</a:t>
            </a:r>
            <a:endParaRPr lang="en-US" sz="3600" dirty="0"/>
          </a:p>
          <a:p>
            <a:endParaRPr lang="en-US" sz="3200" dirty="0" smtClean="0"/>
          </a:p>
          <a:p>
            <a:endParaRPr lang="en-US" sz="3200" dirty="0"/>
          </a:p>
          <a:p>
            <a:endParaRPr lang="en-US" sz="3200" dirty="0" smtClean="0"/>
          </a:p>
          <a:p>
            <a:endParaRPr lang="en-US" sz="3200" dirty="0"/>
          </a:p>
          <a:p>
            <a:endParaRPr lang="en-US" sz="3200" dirty="0" smtClean="0"/>
          </a:p>
          <a:p>
            <a:r>
              <a:rPr lang="en-US" sz="3600" dirty="0" smtClean="0"/>
              <a:t>Switch project context using navbar</a:t>
            </a:r>
            <a:endParaRPr lang="en-US" sz="3600" dirty="0"/>
          </a:p>
          <a:p>
            <a:endParaRPr lang="en-US" sz="3200" dirty="0" smtClean="0"/>
          </a:p>
          <a:p>
            <a:endParaRPr lang="en-US" sz="3200" dirty="0" smtClean="0"/>
          </a:p>
        </p:txBody>
      </p:sp>
      <p:sp>
        <p:nvSpPr>
          <p:cNvPr id="3" name="Title 2"/>
          <p:cNvSpPr>
            <a:spLocks noGrp="1"/>
          </p:cNvSpPr>
          <p:nvPr>
            <p:ph type="title"/>
          </p:nvPr>
        </p:nvSpPr>
        <p:spPr/>
        <p:txBody>
          <a:bodyPr/>
          <a:lstStyle/>
          <a:p>
            <a:r>
              <a:rPr lang="en-US" dirty="0" smtClean="0"/>
              <a:t>Code editing experience</a:t>
            </a:r>
            <a:endParaRPr lang="en-US" dirty="0"/>
          </a:p>
        </p:txBody>
      </p:sp>
      <p:pic>
        <p:nvPicPr>
          <p:cNvPr id="5" name="Picture 4"/>
          <p:cNvPicPr>
            <a:picLocks noChangeAspect="1"/>
          </p:cNvPicPr>
          <p:nvPr/>
        </p:nvPicPr>
        <p:blipFill>
          <a:blip r:embed="rId3"/>
          <a:stretch>
            <a:fillRect/>
          </a:stretch>
        </p:blipFill>
        <p:spPr>
          <a:xfrm>
            <a:off x="926908" y="2125662"/>
            <a:ext cx="10091929" cy="2328907"/>
          </a:xfrm>
          <a:prstGeom prst="rect">
            <a:avLst/>
          </a:prstGeom>
        </p:spPr>
      </p:pic>
      <p:pic>
        <p:nvPicPr>
          <p:cNvPr id="8" name="Picture 7"/>
          <p:cNvPicPr>
            <a:picLocks noChangeAspect="1"/>
          </p:cNvPicPr>
          <p:nvPr/>
        </p:nvPicPr>
        <p:blipFill>
          <a:blip r:embed="rId4"/>
          <a:stretch>
            <a:fillRect/>
          </a:stretch>
        </p:blipFill>
        <p:spPr>
          <a:xfrm>
            <a:off x="855662" y="5478462"/>
            <a:ext cx="10925175" cy="1069661"/>
          </a:xfrm>
          <a:prstGeom prst="rect">
            <a:avLst/>
          </a:prstGeom>
        </p:spPr>
      </p:pic>
    </p:spTree>
    <p:extLst>
      <p:ext uri="{BB962C8B-B14F-4D97-AF65-F5344CB8AC3E}">
        <p14:creationId xmlns:p14="http://schemas.microsoft.com/office/powerpoint/2010/main" val="13751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2076" y="1368868"/>
            <a:ext cx="11741517" cy="5638800"/>
          </a:xfrm>
        </p:spPr>
        <p:txBody>
          <a:bodyPr/>
          <a:lstStyle/>
          <a:p>
            <a:pPr marL="342900" lvl="1" indent="0">
              <a:buNone/>
            </a:pPr>
            <a:r>
              <a:rPr lang="en-US" b="1" dirty="0" smtClean="0">
                <a:latin typeface="+mj-lt"/>
              </a:rPr>
              <a:t>	</a:t>
            </a:r>
            <a:r>
              <a:rPr lang="en-US" sz="3200" b="1" dirty="0" smtClean="0">
                <a:solidFill>
                  <a:srgbClr val="00B050"/>
                </a:solidFill>
                <a:latin typeface="+mj-lt"/>
              </a:rPr>
              <a:t>C#</a:t>
            </a:r>
            <a:r>
              <a:rPr lang="en-US" dirty="0">
                <a:latin typeface="+mj-lt"/>
              </a:rPr>
              <a:t>:</a:t>
            </a:r>
            <a:r>
              <a:rPr lang="en-US" sz="2800" dirty="0" smtClean="0">
                <a:solidFill>
                  <a:srgbClr val="00B050"/>
                </a:solidFill>
                <a:latin typeface="+mj-lt"/>
              </a:rPr>
              <a:t> </a:t>
            </a:r>
            <a:r>
              <a:rPr lang="en-US" dirty="0" smtClean="0">
                <a:latin typeface="+mj-lt"/>
              </a:rPr>
              <a:t>WINDOWS_APP and WINDOWS_PHONE_APP</a:t>
            </a:r>
          </a:p>
          <a:p>
            <a:pPr marL="342900" lvl="1" indent="0">
              <a:buNone/>
            </a:pPr>
            <a:endParaRPr lang="en-US" sz="1800" dirty="0" smtClean="0">
              <a:latin typeface="+mj-lt"/>
            </a:endParaRPr>
          </a:p>
          <a:p>
            <a:pPr marL="0" indent="0">
              <a:buNone/>
            </a:pPr>
            <a:r>
              <a:rPr lang="en-US" sz="2000" dirty="0" smtClean="0">
                <a:solidFill>
                  <a:srgbClr val="0000FF"/>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if </a:t>
            </a:r>
            <a:r>
              <a:rPr lang="en-US" sz="1600" dirty="0">
                <a:solidFill>
                  <a:srgbClr val="000000"/>
                </a:solidFill>
                <a:highlight>
                  <a:srgbClr val="FFFFFF"/>
                </a:highlight>
                <a:latin typeface="Consolas" panose="020B0609020204030204" pitchFamily="49" charset="0"/>
              </a:rPr>
              <a:t>WINDOWS_PHONE_APP</a:t>
            </a:r>
          </a:p>
          <a:p>
            <a:pPr marL="0" indent="0">
              <a:buNone/>
            </a:pPr>
            <a:r>
              <a:rPr lang="en-US" sz="1800" dirty="0" smtClean="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Windows.Phone.UI.Input.</a:t>
            </a:r>
            <a:r>
              <a:rPr lang="en-US" sz="1600" dirty="0" smtClean="0">
                <a:solidFill>
                  <a:srgbClr val="00B0F0"/>
                </a:solidFill>
                <a:highlight>
                  <a:srgbClr val="FFFFFF"/>
                </a:highlight>
                <a:latin typeface="Consolas" panose="020B0609020204030204" pitchFamily="49" charset="0"/>
              </a:rPr>
              <a:t>HardwareButtons</a:t>
            </a:r>
            <a:r>
              <a:rPr lang="en-US" sz="1600" dirty="0" smtClean="0">
                <a:solidFill>
                  <a:srgbClr val="000000"/>
                </a:solidFill>
                <a:highlight>
                  <a:srgbClr val="FFFFFF"/>
                </a:highlight>
                <a:latin typeface="Consolas" panose="020B0609020204030204" pitchFamily="49" charset="0"/>
              </a:rPr>
              <a:t>.BackPressed </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this.HardwareButtons_BackPressed</a:t>
            </a:r>
            <a:r>
              <a:rPr lang="en-US" sz="1800" dirty="0">
                <a:solidFill>
                  <a:srgbClr val="000000"/>
                </a:solidFill>
                <a:highlight>
                  <a:srgbClr val="FFFFFF"/>
                </a:highlight>
                <a:latin typeface="Consolas" panose="020B0609020204030204" pitchFamily="49" charset="0"/>
              </a:rPr>
              <a:t>;</a:t>
            </a:r>
          </a:p>
          <a:p>
            <a:pPr marL="0" indent="0">
              <a:buNone/>
            </a:pPr>
            <a:r>
              <a:rPr lang="en-US" sz="1800" dirty="0" smtClean="0">
                <a:solidFill>
                  <a:srgbClr val="0000FF"/>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endif</a:t>
            </a:r>
          </a:p>
          <a:p>
            <a:pPr marL="342900" lvl="1" indent="0">
              <a:buNone/>
            </a:pPr>
            <a:endParaRPr lang="en-US" b="1" dirty="0" smtClean="0">
              <a:latin typeface="+mj-lt"/>
            </a:endParaRPr>
          </a:p>
          <a:p>
            <a:pPr marL="342900" lvl="1" indent="0">
              <a:buNone/>
            </a:pPr>
            <a:r>
              <a:rPr lang="en-US" b="1" dirty="0" smtClean="0">
                <a:latin typeface="+mj-lt"/>
              </a:rPr>
              <a:t>	</a:t>
            </a:r>
            <a:r>
              <a:rPr lang="en-US" sz="3200" dirty="0">
                <a:solidFill>
                  <a:srgbClr val="6F008A"/>
                </a:solidFill>
                <a:highlight>
                  <a:srgbClr val="FFFFFF"/>
                </a:highlight>
                <a:latin typeface="Consolas" panose="020B0609020204030204" pitchFamily="49" charset="0"/>
              </a:rPr>
              <a:t>C++</a:t>
            </a:r>
            <a:r>
              <a:rPr lang="en-US" b="1" dirty="0" smtClean="0">
                <a:latin typeface="+mj-lt"/>
              </a:rPr>
              <a:t>: </a:t>
            </a:r>
            <a:r>
              <a:rPr lang="en-US" dirty="0">
                <a:latin typeface="+mj-lt"/>
              </a:rPr>
              <a:t>WINAPI_FAMILY_PC_APP and </a:t>
            </a:r>
            <a:r>
              <a:rPr lang="en-US" dirty="0" smtClean="0">
                <a:latin typeface="+mj-lt"/>
              </a:rPr>
              <a:t>WINAPI_FAMILY_PHONE_APP</a:t>
            </a:r>
          </a:p>
          <a:p>
            <a:pPr marL="0" indent="0">
              <a:buNone/>
            </a:pPr>
            <a:r>
              <a:rPr lang="en-US" sz="1800" dirty="0" smtClean="0">
                <a:solidFill>
                  <a:srgbClr val="0000FF"/>
                </a:solidFill>
                <a:highlight>
                  <a:srgbClr val="FFFFFF"/>
                </a:highlight>
                <a:latin typeface="Consolas" panose="020B0609020204030204" pitchFamily="49" charset="0"/>
              </a:rPr>
              <a:t>	</a:t>
            </a:r>
          </a:p>
          <a:p>
            <a:pPr marL="0" indent="0">
              <a:buNone/>
            </a:pPr>
            <a:r>
              <a:rPr lang="en-US" sz="1800" dirty="0">
                <a:solidFill>
                  <a:srgbClr val="0000FF"/>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if</a:t>
            </a:r>
            <a:r>
              <a:rPr lang="en-US" sz="1600" dirty="0">
                <a:solidFill>
                  <a:srgbClr val="000000"/>
                </a:solidFill>
                <a:highlight>
                  <a:srgbClr val="FFFFFF"/>
                </a:highlight>
                <a:latin typeface="Consolas" panose="020B0609020204030204" pitchFamily="49" charset="0"/>
              </a:rPr>
              <a:t> </a:t>
            </a:r>
            <a:r>
              <a:rPr lang="en-US" sz="1600" dirty="0">
                <a:solidFill>
                  <a:srgbClr val="6F008A"/>
                </a:solidFill>
                <a:highlight>
                  <a:srgbClr val="FFFFFF"/>
                </a:highlight>
                <a:latin typeface="Consolas" panose="020B0609020204030204" pitchFamily="49" charset="0"/>
              </a:rPr>
              <a:t>WINAPI_FAMILY</a:t>
            </a:r>
            <a:r>
              <a:rPr lang="en-US" sz="1600" dirty="0">
                <a:solidFill>
                  <a:srgbClr val="000000"/>
                </a:solidFill>
                <a:highlight>
                  <a:srgbClr val="FFFFFF"/>
                </a:highlight>
                <a:latin typeface="Consolas" panose="020B0609020204030204" pitchFamily="49" charset="0"/>
              </a:rPr>
              <a:t>==</a:t>
            </a:r>
            <a:r>
              <a:rPr lang="en-US" sz="1600" dirty="0">
                <a:solidFill>
                  <a:srgbClr val="6F008A"/>
                </a:solidFill>
                <a:highlight>
                  <a:srgbClr val="FFFFFF"/>
                </a:highlight>
                <a:latin typeface="Consolas" panose="020B0609020204030204" pitchFamily="49" charset="0"/>
              </a:rPr>
              <a:t>WINAPI_FAMILY_PHONE_APP</a:t>
            </a:r>
            <a:endParaRPr lang="en-US" sz="1600" dirty="0">
              <a:solidFill>
                <a:srgbClr val="000000"/>
              </a:solidFill>
              <a:highlight>
                <a:srgbClr val="FFFFFF"/>
              </a:highlight>
              <a:latin typeface="Consolas" panose="020B0609020204030204" pitchFamily="49" charset="0"/>
            </a:endParaRPr>
          </a:p>
          <a:p>
            <a:pPr marL="0" indent="0">
              <a:buNone/>
            </a:pPr>
            <a:r>
              <a:rPr lang="en-US" sz="1600" dirty="0" smtClean="0">
                <a:solidFill>
                  <a:srgbClr val="000000"/>
                </a:solidFill>
                <a:highlight>
                  <a:srgbClr val="FFFFFF"/>
                </a:highlight>
                <a:latin typeface="Consolas" panose="020B0609020204030204" pitchFamily="49" charset="0"/>
              </a:rPr>
              <a:t>			_</a:t>
            </a:r>
            <a:r>
              <a:rPr lang="en-US" sz="1600" dirty="0">
                <a:solidFill>
                  <a:srgbClr val="000000"/>
                </a:solidFill>
                <a:highlight>
                  <a:srgbClr val="FFFFFF"/>
                </a:highlight>
                <a:latin typeface="Consolas" panose="020B0609020204030204" pitchFamily="49" charset="0"/>
              </a:rPr>
              <a:t>backPressedEventToken = HardwareButtons::BackPressed +=  </a:t>
            </a:r>
            <a:endParaRPr lang="en-US" sz="1600" dirty="0" smtClean="0">
              <a:solidFill>
                <a:srgbClr val="000000"/>
              </a:solidFill>
              <a:highlight>
                <a:srgbClr val="FFFFFF"/>
              </a:highlight>
              <a:latin typeface="Consolas" panose="020B0609020204030204" pitchFamily="49" charset="0"/>
            </a:endParaRPr>
          </a:p>
          <a:p>
            <a:pPr marL="0" indent="0">
              <a:buNone/>
            </a:pP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ref</a:t>
            </a:r>
            <a:r>
              <a:rPr lang="en-US" sz="1600" dirty="0" smtClean="0">
                <a:solidFill>
                  <a:srgbClr val="000000"/>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EventHandler&lt;BackPressedEventArgs</a:t>
            </a:r>
            <a:r>
              <a:rPr lang="en-US" sz="1600" dirty="0">
                <a:solidFill>
                  <a:srgbClr val="000000"/>
                </a:solidFill>
                <a:highlight>
                  <a:srgbClr val="FFFFFF"/>
                </a:highlight>
                <a:latin typeface="Consolas" panose="020B0609020204030204" pitchFamily="49" charset="0"/>
              </a:rPr>
              <a:t>^&gt;(</a:t>
            </a:r>
            <a:r>
              <a:rPr lang="en-US" sz="1600" dirty="0">
                <a:solidFill>
                  <a:srgbClr val="0000FF"/>
                </a:solidFill>
                <a:highlight>
                  <a:srgbClr val="FFFFFF"/>
                </a:highlight>
                <a:latin typeface="Consolas" panose="020B0609020204030204" pitchFamily="49" charset="0"/>
              </a:rPr>
              <a:t>this</a:t>
            </a:r>
            <a:r>
              <a:rPr lang="en-US" sz="1600" dirty="0" smtClean="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&amp;</a:t>
            </a:r>
            <a:r>
              <a:rPr lang="en-US" sz="1600" dirty="0">
                <a:solidFill>
                  <a:srgbClr val="000000"/>
                </a:solidFill>
                <a:highlight>
                  <a:srgbClr val="FFFFFF"/>
                </a:highlight>
                <a:latin typeface="Consolas" panose="020B0609020204030204" pitchFamily="49" charset="0"/>
              </a:rPr>
              <a:t>NavigationHelper::HardwareButton_BackPressed);</a:t>
            </a:r>
          </a:p>
          <a:p>
            <a:pPr marL="0" indent="0">
              <a:buNone/>
            </a:pPr>
            <a:r>
              <a:rPr lang="en-US" sz="1600" dirty="0" smtClean="0">
                <a:solidFill>
                  <a:srgbClr val="0000FF"/>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endif</a:t>
            </a:r>
            <a:endParaRPr lang="en-US" sz="1600" dirty="0" smtClean="0"/>
          </a:p>
          <a:p>
            <a:endParaRPr lang="en-US" sz="3200" dirty="0" smtClean="0"/>
          </a:p>
          <a:p>
            <a:endParaRPr lang="en-US" sz="3200" dirty="0"/>
          </a:p>
          <a:p>
            <a:endParaRPr lang="en-US" sz="3200" dirty="0" smtClean="0"/>
          </a:p>
          <a:p>
            <a:endParaRPr lang="en-US" sz="3200" dirty="0"/>
          </a:p>
          <a:p>
            <a:endParaRPr lang="en-US" sz="3200" dirty="0" smtClean="0"/>
          </a:p>
          <a:p>
            <a:endParaRPr lang="en-US" sz="3200" b="1" dirty="0" smtClean="0"/>
          </a:p>
          <a:p>
            <a:endParaRPr lang="en-US" sz="3200" dirty="0" smtClean="0"/>
          </a:p>
          <a:p>
            <a:endParaRPr lang="en-US" sz="3200" dirty="0" smtClean="0"/>
          </a:p>
        </p:txBody>
      </p:sp>
      <p:sp>
        <p:nvSpPr>
          <p:cNvPr id="3" name="Title 2"/>
          <p:cNvSpPr>
            <a:spLocks noGrp="1"/>
          </p:cNvSpPr>
          <p:nvPr>
            <p:ph type="title"/>
          </p:nvPr>
        </p:nvSpPr>
        <p:spPr/>
        <p:txBody>
          <a:bodyPr/>
          <a:lstStyle/>
          <a:p>
            <a:r>
              <a:rPr lang="en-US" dirty="0"/>
              <a:t>Use </a:t>
            </a:r>
            <a:r>
              <a:rPr lang="en-US" dirty="0" smtClean="0"/>
              <a:t>conditional constants</a:t>
            </a:r>
            <a:endParaRPr lang="en-US" dirty="0"/>
          </a:p>
        </p:txBody>
      </p:sp>
    </p:spTree>
    <p:extLst>
      <p:ext uri="{BB962C8B-B14F-4D97-AF65-F5344CB8AC3E}">
        <p14:creationId xmlns:p14="http://schemas.microsoft.com/office/powerpoint/2010/main" val="790876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992" y="6271032"/>
            <a:ext cx="533333" cy="507936"/>
          </a:xfrm>
          <a:prstGeom prst="rect">
            <a:avLst/>
          </a:prstGeom>
        </p:spPr>
      </p:pic>
      <p:sp>
        <p:nvSpPr>
          <p:cNvPr id="3" name="Title 2"/>
          <p:cNvSpPr>
            <a:spLocks noGrp="1"/>
          </p:cNvSpPr>
          <p:nvPr>
            <p:ph type="title"/>
          </p:nvPr>
        </p:nvSpPr>
        <p:spPr>
          <a:xfrm>
            <a:off x="7586448" y="2554820"/>
            <a:ext cx="2822789" cy="4450449"/>
          </a:xfrm>
        </p:spPr>
        <p:txBody>
          <a:bodyPr wrap="square">
            <a:spAutoFit/>
          </a:bodyPr>
          <a:lstStyle/>
          <a:p>
            <a:pPr lvl="0" algn="r" defTabSz="932688">
              <a:spcBef>
                <a:spcPts val="0"/>
              </a:spcBef>
              <a:spcAft>
                <a:spcPts val="600"/>
              </a:spcAft>
            </a:pPr>
            <a:r>
              <a:rPr lang="en-US" sz="3200" dirty="0" smtClean="0">
                <a:solidFill>
                  <a:schemeClr val="accent1"/>
                </a:solidFill>
              </a:rPr>
              <a:t>Portable</a:t>
            </a:r>
            <a:br>
              <a:rPr lang="en-US" sz="3200" dirty="0" smtClean="0">
                <a:solidFill>
                  <a:schemeClr val="accent1"/>
                </a:solidFill>
              </a:rPr>
            </a:br>
            <a:r>
              <a:rPr lang="en-US" sz="3200" dirty="0" smtClean="0">
                <a:solidFill>
                  <a:schemeClr val="accent1"/>
                </a:solidFill>
              </a:rPr>
              <a:t>Class Libraries</a:t>
            </a:r>
            <a:r>
              <a:rPr lang="en-US" sz="2800" dirty="0" smtClean="0">
                <a:solidFill>
                  <a:schemeClr val="accent1"/>
                </a:solidFill>
              </a:rPr>
              <a:t/>
            </a:r>
            <a:br>
              <a:rPr lang="en-US" sz="2800" dirty="0" smtClean="0">
                <a:solidFill>
                  <a:schemeClr val="accent1"/>
                </a:solidFill>
              </a:rPr>
            </a:br>
            <a:r>
              <a:rPr lang="en-US" sz="2800" dirty="0" smtClean="0">
                <a:solidFill>
                  <a:schemeClr val="accent1"/>
                </a:solidFill>
              </a:rPr>
              <a:t/>
            </a:r>
            <a:br>
              <a:rPr lang="en-US" sz="2800" dirty="0" smtClean="0">
                <a:solidFill>
                  <a:schemeClr val="accent1"/>
                </a:solidFill>
              </a:rPr>
            </a:br>
            <a:r>
              <a:rPr lang="en-US" sz="2800" dirty="0" smtClean="0">
                <a:solidFill>
                  <a:schemeClr val="accent1"/>
                </a:solidFill>
              </a:rPr>
              <a:t/>
            </a:r>
            <a:br>
              <a:rPr lang="en-US" sz="2800" dirty="0" smtClean="0">
                <a:solidFill>
                  <a:schemeClr val="accent1"/>
                </a:solidFill>
              </a:rPr>
            </a:br>
            <a:r>
              <a:rPr lang="en-US" sz="2000" spc="0" dirty="0" smtClean="0">
                <a:ln>
                  <a:noFill/>
                </a:ln>
                <a:gradFill>
                  <a:gsLst>
                    <a:gs pos="2917">
                      <a:srgbClr val="404040"/>
                    </a:gs>
                    <a:gs pos="30000">
                      <a:srgbClr val="404040"/>
                    </a:gs>
                  </a:gsLst>
                  <a:lin ang="5400000" scaled="0"/>
                </a:gradFill>
                <a:latin typeface="Segoe UI"/>
              </a:rPr>
              <a:t>Sharing one </a:t>
            </a:r>
            <a:r>
              <a:rPr lang="en-US" sz="2000" b="1" spc="0" dirty="0" smtClean="0">
                <a:ln>
                  <a:noFill/>
                </a:ln>
                <a:gradFill>
                  <a:gsLst>
                    <a:gs pos="2917">
                      <a:srgbClr val="404040"/>
                    </a:gs>
                    <a:gs pos="30000">
                      <a:srgbClr val="404040"/>
                    </a:gs>
                  </a:gsLst>
                  <a:lin ang="5400000" scaled="0"/>
                </a:gradFill>
                <a:latin typeface="Segoe UI"/>
              </a:rPr>
              <a:t>binary</a:t>
            </a:r>
            <a:r>
              <a:rPr lang="en-US" sz="2000" spc="0" dirty="0">
                <a:ln>
                  <a:noFill/>
                </a:ln>
                <a:gradFill>
                  <a:gsLst>
                    <a:gs pos="2917">
                      <a:srgbClr val="404040"/>
                    </a:gs>
                    <a:gs pos="30000">
                      <a:srgbClr val="404040"/>
                    </a:gs>
                  </a:gsLst>
                  <a:lin ang="5400000" scaled="0"/>
                </a:gradFill>
                <a:latin typeface="Segoe UI"/>
              </a:rPr>
              <a:t/>
            </a:r>
            <a:br>
              <a:rPr lang="en-US" sz="2000" spc="0" dirty="0">
                <a:ln>
                  <a:noFill/>
                </a:ln>
                <a:gradFill>
                  <a:gsLst>
                    <a:gs pos="2917">
                      <a:srgbClr val="404040"/>
                    </a:gs>
                    <a:gs pos="30000">
                      <a:srgbClr val="404040"/>
                    </a:gs>
                  </a:gsLst>
                  <a:lin ang="5400000" scaled="0"/>
                </a:gradFill>
                <a:latin typeface="Segoe UI"/>
              </a:rPr>
            </a:br>
            <a:r>
              <a:rPr lang="en-US" sz="2000" spc="0" dirty="0" smtClean="0">
                <a:ln>
                  <a:noFill/>
                </a:ln>
                <a:gradFill>
                  <a:gsLst>
                    <a:gs pos="2917">
                      <a:srgbClr val="404040"/>
                    </a:gs>
                    <a:gs pos="30000">
                      <a:srgbClr val="404040"/>
                    </a:gs>
                  </a:gsLst>
                  <a:lin ang="5400000" scaled="0"/>
                </a:gradFill>
                <a:latin typeface="Segoe UI"/>
              </a:rPr>
              <a:t>between projects</a:t>
            </a:r>
            <a:br>
              <a:rPr lang="en-US" sz="2000" spc="0" dirty="0" smtClean="0">
                <a:ln>
                  <a:noFill/>
                </a:ln>
                <a:gradFill>
                  <a:gsLst>
                    <a:gs pos="2917">
                      <a:srgbClr val="404040"/>
                    </a:gs>
                    <a:gs pos="30000">
                      <a:srgbClr val="404040"/>
                    </a:gs>
                  </a:gsLst>
                  <a:lin ang="5400000" scaled="0"/>
                </a:gradFill>
                <a:latin typeface="Segoe UI"/>
              </a:rPr>
            </a:br>
            <a:r>
              <a:rPr lang="en-US" sz="2000" spc="0" dirty="0" smtClean="0">
                <a:ln>
                  <a:noFill/>
                </a:ln>
                <a:gradFill>
                  <a:gsLst>
                    <a:gs pos="2917">
                      <a:srgbClr val="404040"/>
                    </a:gs>
                    <a:gs pos="30000">
                      <a:srgbClr val="404040"/>
                    </a:gs>
                  </a:gsLst>
                  <a:lin ang="5400000" scaled="0"/>
                </a:gradFill>
                <a:latin typeface="Segoe UI"/>
              </a:rPr>
              <a:t/>
            </a:r>
            <a:br>
              <a:rPr lang="en-US" sz="2000" spc="0" dirty="0" smtClean="0">
                <a:ln>
                  <a:noFill/>
                </a:ln>
                <a:gradFill>
                  <a:gsLst>
                    <a:gs pos="2917">
                      <a:srgbClr val="404040"/>
                    </a:gs>
                    <a:gs pos="30000">
                      <a:srgbClr val="404040"/>
                    </a:gs>
                  </a:gsLst>
                  <a:lin ang="5400000" scaled="0"/>
                </a:gradFill>
                <a:latin typeface="Segoe UI"/>
              </a:rPr>
            </a:br>
            <a:r>
              <a:rPr lang="en-US" sz="2000" spc="0" dirty="0" smtClean="0">
                <a:ln>
                  <a:noFill/>
                </a:ln>
                <a:gradFill>
                  <a:gsLst>
                    <a:gs pos="2917">
                      <a:srgbClr val="404040"/>
                    </a:gs>
                    <a:gs pos="30000">
                      <a:srgbClr val="404040"/>
                    </a:gs>
                  </a:gsLst>
                  <a:lin ang="5400000" scaled="0"/>
                </a:gradFill>
                <a:latin typeface="Segoe UI"/>
              </a:rPr>
              <a:t/>
            </a:r>
            <a:br>
              <a:rPr lang="en-US" sz="2000" spc="0" dirty="0" smtClean="0">
                <a:ln>
                  <a:noFill/>
                </a:ln>
                <a:gradFill>
                  <a:gsLst>
                    <a:gs pos="2917">
                      <a:srgbClr val="404040"/>
                    </a:gs>
                    <a:gs pos="30000">
                      <a:srgbClr val="404040"/>
                    </a:gs>
                  </a:gsLst>
                  <a:lin ang="5400000" scaled="0"/>
                </a:gradFill>
                <a:latin typeface="Segoe UI"/>
              </a:rPr>
            </a:br>
            <a:r>
              <a:rPr lang="en-US" sz="2000" spc="0" dirty="0" smtClean="0">
                <a:ln>
                  <a:noFill/>
                </a:ln>
                <a:solidFill>
                  <a:srgbClr val="404040"/>
                </a:solidFill>
                <a:latin typeface="Segoe UI"/>
              </a:rPr>
              <a:t>I </a:t>
            </a:r>
            <a:r>
              <a:rPr lang="en-US" sz="2000" spc="0" dirty="0">
                <a:ln>
                  <a:noFill/>
                </a:ln>
                <a:solidFill>
                  <a:srgbClr val="404040"/>
                </a:solidFill>
                <a:latin typeface="Segoe UI"/>
              </a:rPr>
              <a:t>compile just </a:t>
            </a:r>
            <a:r>
              <a:rPr lang="en-US" sz="2000" spc="0" dirty="0" smtClean="0">
                <a:ln>
                  <a:noFill/>
                </a:ln>
                <a:solidFill>
                  <a:srgbClr val="404040"/>
                </a:solidFill>
                <a:latin typeface="Segoe UI"/>
              </a:rPr>
              <a:t>once</a:t>
            </a:r>
            <a:br>
              <a:rPr lang="en-US" sz="2000" spc="0" dirty="0" smtClean="0">
                <a:ln>
                  <a:noFill/>
                </a:ln>
                <a:solidFill>
                  <a:srgbClr val="404040"/>
                </a:solidFill>
                <a:latin typeface="Segoe UI"/>
              </a:rPr>
            </a:br>
            <a:r>
              <a:rPr lang="en-US" sz="2000" spc="0" dirty="0" smtClean="0">
                <a:ln>
                  <a:noFill/>
                </a:ln>
                <a:solidFill>
                  <a:srgbClr val="404040"/>
                </a:solidFill>
                <a:latin typeface="Segoe UI"/>
              </a:rPr>
              <a:t>and know </a:t>
            </a:r>
            <a:r>
              <a:rPr lang="en-US" sz="2000" spc="0" dirty="0">
                <a:ln>
                  <a:noFill/>
                </a:ln>
                <a:solidFill>
                  <a:srgbClr val="404040"/>
                </a:solidFill>
                <a:latin typeface="Segoe UI"/>
              </a:rPr>
              <a:t>it </a:t>
            </a:r>
            <a:r>
              <a:rPr lang="en-US" sz="2000" spc="0" dirty="0" smtClean="0">
                <a:ln>
                  <a:noFill/>
                </a:ln>
                <a:solidFill>
                  <a:srgbClr val="404040"/>
                </a:solidFill>
                <a:latin typeface="Segoe UI"/>
              </a:rPr>
              <a:t>works</a:t>
            </a:r>
            <a:br>
              <a:rPr lang="en-US" sz="2000" spc="0" dirty="0" smtClean="0">
                <a:ln>
                  <a:noFill/>
                </a:ln>
                <a:solidFill>
                  <a:srgbClr val="404040"/>
                </a:solidFill>
                <a:latin typeface="Segoe UI"/>
              </a:rPr>
            </a:br>
            <a:r>
              <a:rPr lang="en-US" sz="2000" spc="0" dirty="0" smtClean="0">
                <a:ln>
                  <a:noFill/>
                </a:ln>
                <a:solidFill>
                  <a:srgbClr val="404040"/>
                </a:solidFill>
                <a:latin typeface="Segoe UI"/>
              </a:rPr>
              <a:t>on </a:t>
            </a:r>
            <a:r>
              <a:rPr lang="en-US" sz="2000" spc="0" dirty="0">
                <a:ln>
                  <a:noFill/>
                </a:ln>
                <a:solidFill>
                  <a:srgbClr val="404040"/>
                </a:solidFill>
                <a:latin typeface="Segoe UI"/>
              </a:rPr>
              <a:t>all platforms</a:t>
            </a:r>
            <a:br>
              <a:rPr lang="en-US" sz="2000" spc="0" dirty="0">
                <a:ln>
                  <a:noFill/>
                </a:ln>
                <a:solidFill>
                  <a:srgbClr val="404040"/>
                </a:solidFill>
                <a:latin typeface="Segoe UI"/>
              </a:rPr>
            </a:br>
            <a:r>
              <a:rPr lang="en-US" sz="2000" spc="0" dirty="0" smtClean="0">
                <a:ln>
                  <a:noFill/>
                </a:ln>
                <a:gradFill>
                  <a:gsLst>
                    <a:gs pos="2917">
                      <a:srgbClr val="404040"/>
                    </a:gs>
                    <a:gs pos="30000">
                      <a:srgbClr val="404040"/>
                    </a:gs>
                  </a:gsLst>
                  <a:lin ang="5400000" scaled="0"/>
                </a:gradFill>
                <a:latin typeface="Segoe UI"/>
              </a:rPr>
              <a:t/>
            </a:r>
            <a:br>
              <a:rPr lang="en-US" sz="2000" spc="0" dirty="0" smtClean="0">
                <a:ln>
                  <a:noFill/>
                </a:ln>
                <a:gradFill>
                  <a:gsLst>
                    <a:gs pos="2917">
                      <a:srgbClr val="404040"/>
                    </a:gs>
                    <a:gs pos="30000">
                      <a:srgbClr val="404040"/>
                    </a:gs>
                  </a:gsLst>
                  <a:lin ang="5400000" scaled="0"/>
                </a:gradFill>
                <a:latin typeface="Segoe UI"/>
              </a:rPr>
            </a:br>
            <a:endParaRPr lang="en-US" sz="2800" dirty="0">
              <a:solidFill>
                <a:schemeClr val="accent1"/>
              </a:solidFill>
            </a:endParaRPr>
          </a:p>
        </p:txBody>
      </p:sp>
      <p:sp>
        <p:nvSpPr>
          <p:cNvPr id="5" name="Left-Right Arrow 4"/>
          <p:cNvSpPr/>
          <p:nvPr/>
        </p:nvSpPr>
        <p:spPr bwMode="auto">
          <a:xfrm>
            <a:off x="274639" y="1162407"/>
            <a:ext cx="11722730" cy="1313750"/>
          </a:xfrm>
          <a:prstGeom prst="leftRightArrow">
            <a:avLst>
              <a:gd name="adj1" fmla="val 59208"/>
              <a:gd name="adj2" fmla="val 6458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call WinRT </a:t>
            </a:r>
            <a:r>
              <a:rPr lang="en-US" sz="2000" dirty="0" smtClean="0">
                <a:gradFill>
                  <a:gsLst>
                    <a:gs pos="0">
                      <a:srgbClr val="FFFFFF"/>
                    </a:gs>
                    <a:gs pos="100000">
                      <a:srgbClr val="FFFFFF"/>
                    </a:gs>
                  </a:gsLst>
                  <a:lin ang="5400000" scaled="0"/>
                </a:gradFill>
              </a:rPr>
              <a:t>APIs</a:t>
            </a:r>
            <a:br>
              <a:rPr lang="en-US" sz="2000" dirty="0" smtClean="0">
                <a:gradFill>
                  <a:gsLst>
                    <a:gs pos="0">
                      <a:srgbClr val="FFFFFF"/>
                    </a:gs>
                    <a:gs pos="100000">
                      <a:srgbClr val="FFFFFF"/>
                    </a:gs>
                  </a:gsLst>
                  <a:lin ang="5400000" scaled="0"/>
                </a:gradFill>
              </a:rPr>
            </a:br>
            <a:r>
              <a:rPr lang="en-US" sz="2000" dirty="0" smtClean="0">
                <a:gradFill>
                  <a:gsLst>
                    <a:gs pos="0">
                      <a:srgbClr val="FFFFFF"/>
                    </a:gs>
                    <a:gs pos="100000">
                      <a:srgbClr val="FFFFFF"/>
                    </a:gs>
                  </a:gsLst>
                  <a:lin ang="5400000" scaled="0"/>
                </a:gradFill>
              </a:rPr>
              <a:t>include code and .xaml files          </a:t>
            </a:r>
            <a:endParaRPr lang="en-US" sz="200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0859" y="2554821"/>
            <a:ext cx="1777638" cy="1576937"/>
          </a:xfrm>
          <a:prstGeom prst="rect">
            <a:avLst/>
          </a:prstGeom>
        </p:spPr>
      </p:pic>
      <p:grpSp>
        <p:nvGrpSpPr>
          <p:cNvPr id="7" name="Group 6"/>
          <p:cNvGrpSpPr/>
          <p:nvPr/>
        </p:nvGrpSpPr>
        <p:grpSpPr>
          <a:xfrm>
            <a:off x="174973" y="2476157"/>
            <a:ext cx="1823828" cy="1605968"/>
            <a:chOff x="5447888" y="1331589"/>
            <a:chExt cx="2580379" cy="2272148"/>
          </a:xfrm>
        </p:grpSpPr>
        <p:sp>
          <p:nvSpPr>
            <p:cNvPr id="8" name="Rectangle 7"/>
            <p:cNvSpPr/>
            <p:nvPr/>
          </p:nvSpPr>
          <p:spPr bwMode="auto">
            <a:xfrm>
              <a:off x="5447888" y="1331589"/>
              <a:ext cx="2580379" cy="2272148"/>
            </a:xfrm>
            <a:prstGeom prst="rect">
              <a:avLst/>
            </a:prstGeom>
            <a:solidFill>
              <a:srgbClr val="F5F5F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Diamond 8"/>
            <p:cNvSpPr/>
            <p:nvPr/>
          </p:nvSpPr>
          <p:spPr bwMode="auto">
            <a:xfrm>
              <a:off x="5812077" y="1627753"/>
              <a:ext cx="1227550" cy="1679118"/>
            </a:xfrm>
            <a:prstGeom prst="diamond">
              <a:avLst/>
            </a:prstGeom>
            <a:noFill/>
            <a:ln w="139700">
              <a:solidFill>
                <a:srgbClr val="27802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Diamond 9"/>
            <p:cNvSpPr/>
            <p:nvPr/>
          </p:nvSpPr>
          <p:spPr bwMode="auto">
            <a:xfrm>
              <a:off x="6306397" y="1627753"/>
              <a:ext cx="1227550" cy="1679118"/>
            </a:xfrm>
            <a:prstGeom prst="diamond">
              <a:avLst/>
            </a:prstGeom>
            <a:noFill/>
            <a:ln w="139700">
              <a:solidFill>
                <a:srgbClr val="27802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1" name="Title 2"/>
          <p:cNvSpPr txBox="1">
            <a:spLocks/>
          </p:cNvSpPr>
          <p:nvPr/>
        </p:nvSpPr>
        <p:spPr>
          <a:xfrm>
            <a:off x="2118239" y="2554820"/>
            <a:ext cx="2956998" cy="4225772"/>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a:solidFill>
                  <a:srgbClr val="00188F"/>
                </a:solidFill>
              </a:rPr>
              <a:t>Shared</a:t>
            </a:r>
            <a:br>
              <a:rPr sz="3200">
                <a:solidFill>
                  <a:srgbClr val="00188F"/>
                </a:solidFill>
              </a:rPr>
            </a:br>
            <a:r>
              <a:rPr sz="3200">
                <a:solidFill>
                  <a:srgbClr val="00188F"/>
                </a:solidFill>
              </a:rPr>
              <a:t>Projects</a:t>
            </a:r>
          </a:p>
          <a:p>
            <a:pPr defTabSz="932688">
              <a:spcBef>
                <a:spcPts val="0"/>
              </a:spcBef>
              <a:spcAft>
                <a:spcPts val="600"/>
              </a:spcAft>
            </a:pPr>
            <a:endParaRPr sz="2000" spc="0">
              <a:ln>
                <a:noFill/>
              </a:ln>
              <a:gradFill>
                <a:gsLst>
                  <a:gs pos="2917">
                    <a:srgbClr val="404040"/>
                  </a:gs>
                  <a:gs pos="30000">
                    <a:srgbClr val="404040"/>
                  </a:gs>
                </a:gsLst>
                <a:lin ang="5400000" scaled="0"/>
              </a:gradFill>
              <a:latin typeface="Segoe UI"/>
            </a:endParaRPr>
          </a:p>
          <a:p>
            <a:pPr defTabSz="932688">
              <a:spcBef>
                <a:spcPts val="0"/>
              </a:spcBef>
              <a:spcAft>
                <a:spcPts val="600"/>
              </a:spcAft>
            </a:pPr>
            <a:endParaRPr sz="2000" spc="0">
              <a:ln>
                <a:noFill/>
              </a:ln>
              <a:gradFill>
                <a:gsLst>
                  <a:gs pos="2917">
                    <a:srgbClr val="404040"/>
                  </a:gs>
                  <a:gs pos="30000">
                    <a:srgbClr val="404040"/>
                  </a:gs>
                </a:gsLst>
                <a:lin ang="5400000" scaled="0"/>
              </a:gradFill>
              <a:latin typeface="Segoe UI"/>
            </a:endParaRPr>
          </a:p>
          <a:p>
            <a:pPr defTabSz="932688">
              <a:spcBef>
                <a:spcPts val="0"/>
              </a:spcBef>
              <a:spcAft>
                <a:spcPts val="600"/>
              </a:spcAft>
            </a:pPr>
            <a:r>
              <a:rPr sz="2000" spc="0">
                <a:ln>
                  <a:noFill/>
                </a:ln>
                <a:gradFill>
                  <a:gsLst>
                    <a:gs pos="2917">
                      <a:srgbClr val="404040"/>
                    </a:gs>
                    <a:gs pos="30000">
                      <a:srgbClr val="404040"/>
                    </a:gs>
                  </a:gsLst>
                  <a:lin ang="5400000" scaled="0"/>
                </a:gradFill>
                <a:latin typeface="Segoe UI"/>
              </a:rPr>
              <a:t>Sharing </a:t>
            </a:r>
            <a:r>
              <a:rPr sz="2000" b="1" spc="0">
                <a:ln>
                  <a:noFill/>
                </a:ln>
                <a:gradFill>
                  <a:gsLst>
                    <a:gs pos="2917">
                      <a:srgbClr val="404040"/>
                    </a:gs>
                    <a:gs pos="30000">
                      <a:srgbClr val="404040"/>
                    </a:gs>
                  </a:gsLst>
                  <a:lin ang="5400000" scaled="0"/>
                </a:gradFill>
                <a:latin typeface="Segoe UI"/>
              </a:rPr>
              <a:t>source code</a:t>
            </a:r>
            <a:r>
              <a:rPr sz="2000" spc="0">
                <a:ln>
                  <a:noFill/>
                </a:ln>
                <a:gradFill>
                  <a:gsLst>
                    <a:gs pos="2917">
                      <a:srgbClr val="404040"/>
                    </a:gs>
                    <a:gs pos="30000">
                      <a:srgbClr val="404040"/>
                    </a:gs>
                  </a:gsLst>
                  <a:lin ang="5400000" scaled="0"/>
                </a:gradFill>
                <a:latin typeface="Segoe UI"/>
              </a:rPr>
              <a:t/>
            </a:r>
            <a:br>
              <a:rPr sz="2000" spc="0">
                <a:ln>
                  <a:noFill/>
                </a:ln>
                <a:gradFill>
                  <a:gsLst>
                    <a:gs pos="2917">
                      <a:srgbClr val="404040"/>
                    </a:gs>
                    <a:gs pos="30000">
                      <a:srgbClr val="404040"/>
                    </a:gs>
                  </a:gsLst>
                  <a:lin ang="5400000" scaled="0"/>
                </a:gradFill>
                <a:latin typeface="Segoe UI"/>
              </a:rPr>
            </a:br>
            <a:r>
              <a:rPr sz="2000" spc="0">
                <a:ln>
                  <a:noFill/>
                </a:ln>
                <a:gradFill>
                  <a:gsLst>
                    <a:gs pos="2917">
                      <a:srgbClr val="404040"/>
                    </a:gs>
                    <a:gs pos="30000">
                      <a:srgbClr val="404040"/>
                    </a:gs>
                  </a:gsLst>
                  <a:lin ang="5400000" scaled="0"/>
                </a:gradFill>
                <a:latin typeface="Segoe UI"/>
              </a:rPr>
              <a:t>between projects</a:t>
            </a:r>
          </a:p>
          <a:p>
            <a:pPr defTabSz="932688">
              <a:spcBef>
                <a:spcPts val="0"/>
              </a:spcBef>
              <a:spcAft>
                <a:spcPts val="600"/>
              </a:spcAft>
            </a:pPr>
            <a:endParaRPr sz="2000" spc="0">
              <a:ln>
                <a:noFill/>
              </a:ln>
              <a:gradFill>
                <a:gsLst>
                  <a:gs pos="2917">
                    <a:srgbClr val="404040"/>
                  </a:gs>
                  <a:gs pos="30000">
                    <a:srgbClr val="404040"/>
                  </a:gs>
                </a:gsLst>
                <a:lin ang="5400000" scaled="0"/>
              </a:gradFill>
              <a:latin typeface="Segoe UI"/>
            </a:endParaRPr>
          </a:p>
          <a:p>
            <a:pPr defTabSz="932688">
              <a:spcBef>
                <a:spcPts val="0"/>
              </a:spcBef>
              <a:spcAft>
                <a:spcPts val="600"/>
              </a:spcAft>
            </a:pPr>
            <a:r>
              <a:rPr sz="2000" spc="0">
                <a:ln>
                  <a:noFill/>
                </a:ln>
                <a:solidFill>
                  <a:srgbClr val="404040"/>
                </a:solidFill>
                <a:latin typeface="Segoe UI"/>
              </a:rPr>
              <a:t>I can easily include platform-specific code under #if or partial classes</a:t>
            </a:r>
          </a:p>
          <a:p>
            <a:pPr defTabSz="932688">
              <a:spcBef>
                <a:spcPts val="0"/>
              </a:spcBef>
              <a:spcAft>
                <a:spcPts val="600"/>
              </a:spcAft>
            </a:pPr>
            <a:endParaRPr sz="2000" spc="0">
              <a:ln>
                <a:noFill/>
              </a:ln>
              <a:solidFill>
                <a:srgbClr val="404040"/>
              </a:solidFill>
              <a:latin typeface="Segoe UI"/>
            </a:endParaRPr>
          </a:p>
        </p:txBody>
      </p:sp>
      <p:sp>
        <p:nvSpPr>
          <p:cNvPr id="12" name="Title 2"/>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Code reuse options for universal apps</a:t>
            </a:r>
          </a:p>
        </p:txBody>
      </p:sp>
      <p:sp>
        <p:nvSpPr>
          <p:cNvPr id="22" name="12-Point Star 21"/>
          <p:cNvSpPr/>
          <p:nvPr/>
        </p:nvSpPr>
        <p:spPr bwMode="auto">
          <a:xfrm>
            <a:off x="395585" y="3987766"/>
            <a:ext cx="1465243" cy="991518"/>
          </a:xfrm>
          <a:prstGeom prst="star12">
            <a:avLst/>
          </a:prstGeom>
          <a:solidFill>
            <a:srgbClr val="FFFF00"/>
          </a:solid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rgbClr val="FF0000"/>
                </a:solidFill>
                <a:ea typeface="Segoe UI" pitchFamily="34" charset="0"/>
                <a:cs typeface="Segoe UI" pitchFamily="34" charset="0"/>
              </a:rPr>
              <a:t>New!</a:t>
            </a:r>
          </a:p>
        </p:txBody>
      </p:sp>
      <p:sp>
        <p:nvSpPr>
          <p:cNvPr id="23" name="12-Point Star 22"/>
          <p:cNvSpPr/>
          <p:nvPr/>
        </p:nvSpPr>
        <p:spPr bwMode="auto">
          <a:xfrm>
            <a:off x="10490859" y="3987766"/>
            <a:ext cx="1833053" cy="968564"/>
          </a:xfrm>
          <a:prstGeom prst="star12">
            <a:avLst/>
          </a:prstGeom>
          <a:solidFill>
            <a:srgbClr val="FFFF00"/>
          </a:solid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b="1" dirty="0" smtClean="0">
                <a:solidFill>
                  <a:srgbClr val="FF0000"/>
                </a:solidFill>
                <a:ea typeface="Segoe UI" pitchFamily="34" charset="0"/>
                <a:cs typeface="Segoe UI" pitchFamily="34" charset="0"/>
              </a:rPr>
              <a:t>Improved!</a:t>
            </a:r>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992" y="5722548"/>
            <a:ext cx="533333" cy="495238"/>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992" y="5161367"/>
            <a:ext cx="546032" cy="507936"/>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0313" y="5161367"/>
            <a:ext cx="558730" cy="546032"/>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0313" y="5800272"/>
            <a:ext cx="546032" cy="546032"/>
          </a:xfrm>
          <a:prstGeom prst="rect">
            <a:avLst/>
          </a:prstGeom>
        </p:spPr>
      </p:pic>
    </p:spTree>
    <p:extLst>
      <p:ext uri="{BB962C8B-B14F-4D97-AF65-F5344CB8AC3E}">
        <p14:creationId xmlns:p14="http://schemas.microsoft.com/office/powerpoint/2010/main" val="195955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50" fill="hold"/>
                                        <p:tgtEl>
                                          <p:spTgt spid="23"/>
                                        </p:tgtEl>
                                        <p:attrNameLst>
                                          <p:attrName>ppt_x</p:attrName>
                                        </p:attrNameLst>
                                      </p:cBhvr>
                                      <p:tavLst>
                                        <p:tav tm="0">
                                          <p:val>
                                            <p:strVal val="1+#ppt_w/2"/>
                                          </p:val>
                                        </p:tav>
                                        <p:tav tm="100000">
                                          <p:val>
                                            <p:strVal val="#ppt_x"/>
                                          </p:val>
                                        </p:tav>
                                      </p:tavLst>
                                    </p:anim>
                                    <p:anim calcmode="lin" valueType="num">
                                      <p:cBhvr additive="base">
                                        <p:cTn id="8" dur="25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250" fill="hold"/>
                                        <p:tgtEl>
                                          <p:spTgt spid="22"/>
                                        </p:tgtEl>
                                        <p:attrNameLst>
                                          <p:attrName>ppt_x</p:attrName>
                                        </p:attrNameLst>
                                      </p:cBhvr>
                                      <p:tavLst>
                                        <p:tav tm="0">
                                          <p:val>
                                            <p:strVal val="0-#ppt_w/2"/>
                                          </p:val>
                                        </p:tav>
                                        <p:tav tm="100000">
                                          <p:val>
                                            <p:strVal val="#ppt_x"/>
                                          </p:val>
                                        </p:tav>
                                      </p:tavLst>
                                    </p:anim>
                                    <p:anim calcmode="lin" valueType="num">
                                      <p:cBhvr additive="base">
                                        <p:cTn id="12"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App Linking</a:t>
            </a:r>
            <a:endParaRPr lang="en-US" dirty="0" smtClean="0"/>
          </a:p>
          <a:p>
            <a:r>
              <a:rPr lang="en-US" dirty="0" smtClean="0"/>
              <a:t>App Name Reservation</a:t>
            </a:r>
            <a:endParaRPr lang="en-US" dirty="0" smtClean="0"/>
          </a:p>
          <a:p>
            <a:r>
              <a:rPr lang="en-US" dirty="0" smtClean="0"/>
              <a:t>Unified Registration</a:t>
            </a:r>
          </a:p>
          <a:p>
            <a:r>
              <a:rPr lang="en-US" dirty="0" smtClean="0"/>
              <a:t>Consolidated Pricing</a:t>
            </a:r>
            <a:endParaRPr lang="en-US" dirty="0"/>
          </a:p>
        </p:txBody>
      </p:sp>
      <p:sp>
        <p:nvSpPr>
          <p:cNvPr id="3" name="Title 2"/>
          <p:cNvSpPr>
            <a:spLocks noGrp="1"/>
          </p:cNvSpPr>
          <p:nvPr>
            <p:ph type="ctrTitle"/>
          </p:nvPr>
        </p:nvSpPr>
        <p:spPr/>
        <p:txBody>
          <a:bodyPr/>
          <a:lstStyle/>
          <a:p>
            <a:r>
              <a:rPr lang="en-US" b="1" dirty="0"/>
              <a:t>New shared features across Windows Phone and Windows Dev Center</a:t>
            </a:r>
            <a:endParaRPr lang="en-US" dirty="0"/>
          </a:p>
        </p:txBody>
      </p:sp>
    </p:spTree>
    <p:extLst>
      <p:ext uri="{BB962C8B-B14F-4D97-AF65-F5344CB8AC3E}">
        <p14:creationId xmlns:p14="http://schemas.microsoft.com/office/powerpoint/2010/main" val="272338536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94237" y="2430462"/>
            <a:ext cx="7315203" cy="1981201"/>
          </a:xfrm>
        </p:spPr>
        <p:txBody>
          <a:bodyPr/>
          <a:lstStyle/>
          <a:p>
            <a:r>
              <a:rPr lang="en-US" dirty="0" smtClean="0"/>
              <a:t>Overview of </a:t>
            </a:r>
            <a:r>
              <a:rPr lang="en-US" dirty="0"/>
              <a:t>u</a:t>
            </a:r>
            <a:r>
              <a:rPr lang="en-US" dirty="0" smtClean="0"/>
              <a:t>niversal apps</a:t>
            </a:r>
          </a:p>
          <a:p>
            <a:r>
              <a:rPr lang="en-US" dirty="0" smtClean="0"/>
              <a:t>Visual Studio Support</a:t>
            </a:r>
          </a:p>
          <a:p>
            <a:r>
              <a:rPr lang="en-US" dirty="0" smtClean="0"/>
              <a:t>Concepts</a:t>
            </a:r>
          </a:p>
          <a:p>
            <a:r>
              <a:rPr lang="en-US" dirty="0" smtClean="0"/>
              <a:t>Code </a:t>
            </a:r>
            <a:r>
              <a:rPr lang="en-US" dirty="0" smtClean="0"/>
              <a:t>Reuse</a:t>
            </a:r>
          </a:p>
          <a:p>
            <a:r>
              <a:rPr lang="en-US" dirty="0" smtClean="0"/>
              <a:t>Store Support</a:t>
            </a:r>
            <a:endParaRPr lang="en-US" dirty="0" smtClean="0"/>
          </a:p>
          <a:p>
            <a:r>
              <a:rPr lang="en-US" dirty="0" smtClean="0"/>
              <a:t>Q&amp;A</a:t>
            </a:r>
            <a:endParaRPr lang="en-US" dirty="0"/>
          </a:p>
        </p:txBody>
      </p:sp>
      <p:sp>
        <p:nvSpPr>
          <p:cNvPr id="5" name="Title 4"/>
          <p:cNvSpPr>
            <a:spLocks noGrp="1"/>
          </p:cNvSpPr>
          <p:nvPr>
            <p:ph type="ctrTitle"/>
          </p:nvPr>
        </p:nvSpPr>
        <p:spPr/>
        <p:txBody>
          <a:bodyPr/>
          <a:lstStyle/>
          <a:p>
            <a:r>
              <a:rPr lang="en-US" dirty="0" smtClean="0"/>
              <a:t>Agenda</a:t>
            </a:r>
            <a:endParaRPr lang="en-US" dirty="0"/>
          </a:p>
        </p:txBody>
      </p:sp>
    </p:spTree>
    <p:extLst>
      <p:ext uri="{BB962C8B-B14F-4D97-AF65-F5344CB8AC3E}">
        <p14:creationId xmlns:p14="http://schemas.microsoft.com/office/powerpoint/2010/main" val="152010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Linking Windows Store and Windows Phone apps to create a universal Windows </a:t>
            </a:r>
            <a:r>
              <a:rPr lang="en-US" b="1" dirty="0" smtClean="0"/>
              <a:t>app</a:t>
            </a:r>
            <a:endParaRPr lang="en-US" dirty="0"/>
          </a:p>
        </p:txBody>
      </p:sp>
      <p:pic>
        <p:nvPicPr>
          <p:cNvPr id="1026" name="Picture 2" descr="halo univers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253" y="2835233"/>
            <a:ext cx="9442342" cy="3839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9040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95277"/>
            <a:ext cx="12164206" cy="917575"/>
          </a:xfrm>
        </p:spPr>
        <p:txBody>
          <a:bodyPr/>
          <a:lstStyle/>
          <a:p>
            <a:r>
              <a:rPr lang="en-US" b="1" dirty="0"/>
              <a:t>App name </a:t>
            </a:r>
            <a:r>
              <a:rPr lang="en-US" b="1" dirty="0" smtClean="0"/>
              <a:t>reservation for Windows Phone </a:t>
            </a:r>
            <a:endParaRPr lang="en-US" dirty="0"/>
          </a:p>
        </p:txBody>
      </p:sp>
      <p:pic>
        <p:nvPicPr>
          <p:cNvPr id="2" name="Picture 1"/>
          <p:cNvPicPr>
            <a:picLocks noChangeAspect="1"/>
          </p:cNvPicPr>
          <p:nvPr/>
        </p:nvPicPr>
        <p:blipFill>
          <a:blip r:embed="rId3"/>
          <a:stretch>
            <a:fillRect/>
          </a:stretch>
        </p:blipFill>
        <p:spPr>
          <a:xfrm>
            <a:off x="1024128" y="1131993"/>
            <a:ext cx="10309527" cy="5433399"/>
          </a:xfrm>
          <a:prstGeom prst="rect">
            <a:avLst/>
          </a:prstGeom>
        </p:spPr>
      </p:pic>
    </p:spTree>
    <p:extLst>
      <p:ext uri="{BB962C8B-B14F-4D97-AF65-F5344CB8AC3E}">
        <p14:creationId xmlns:p14="http://schemas.microsoft.com/office/powerpoint/2010/main" val="36173957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95277"/>
            <a:ext cx="12164206" cy="917575"/>
          </a:xfrm>
        </p:spPr>
        <p:txBody>
          <a:bodyPr/>
          <a:lstStyle/>
          <a:p>
            <a:r>
              <a:rPr lang="en-US" b="1" dirty="0"/>
              <a:t>App name </a:t>
            </a:r>
            <a:r>
              <a:rPr lang="en-US" b="1" dirty="0" smtClean="0"/>
              <a:t>reservation for Windows 8.X</a:t>
            </a:r>
            <a:endParaRPr lang="en-US" dirty="0"/>
          </a:p>
        </p:txBody>
      </p:sp>
      <p:pic>
        <p:nvPicPr>
          <p:cNvPr id="5" name="Picture 4"/>
          <p:cNvPicPr>
            <a:picLocks noChangeAspect="1"/>
          </p:cNvPicPr>
          <p:nvPr/>
        </p:nvPicPr>
        <p:blipFill>
          <a:blip r:embed="rId3"/>
          <a:stretch>
            <a:fillRect/>
          </a:stretch>
        </p:blipFill>
        <p:spPr>
          <a:xfrm>
            <a:off x="531181" y="1810384"/>
            <a:ext cx="11739248" cy="4041776"/>
          </a:xfrm>
          <a:prstGeom prst="rect">
            <a:avLst/>
          </a:prstGeom>
        </p:spPr>
      </p:pic>
    </p:spTree>
    <p:extLst>
      <p:ext uri="{BB962C8B-B14F-4D97-AF65-F5344CB8AC3E}">
        <p14:creationId xmlns:p14="http://schemas.microsoft.com/office/powerpoint/2010/main" val="219391402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Publish for both with one registration</a:t>
            </a:r>
            <a:endParaRPr lang="en-US" dirty="0"/>
          </a:p>
        </p:txBody>
      </p:sp>
      <p:pic>
        <p:nvPicPr>
          <p:cNvPr id="2" name="Picture 1"/>
          <p:cNvPicPr>
            <a:picLocks noChangeAspect="1"/>
          </p:cNvPicPr>
          <p:nvPr/>
        </p:nvPicPr>
        <p:blipFill>
          <a:blip r:embed="rId3"/>
          <a:stretch>
            <a:fillRect/>
          </a:stretch>
        </p:blipFill>
        <p:spPr>
          <a:xfrm>
            <a:off x="1471745" y="1371600"/>
            <a:ext cx="9495358" cy="5120639"/>
          </a:xfrm>
          <a:prstGeom prst="rect">
            <a:avLst/>
          </a:prstGeom>
        </p:spPr>
      </p:pic>
    </p:spTree>
    <p:extLst>
      <p:ext uri="{BB962C8B-B14F-4D97-AF65-F5344CB8AC3E}">
        <p14:creationId xmlns:p14="http://schemas.microsoft.com/office/powerpoint/2010/main" val="308451790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Consolidated Pricing</a:t>
            </a:r>
            <a:endParaRPr lang="en-US" dirty="0"/>
          </a:p>
        </p:txBody>
      </p:sp>
      <p:pic>
        <p:nvPicPr>
          <p:cNvPr id="4" name="Picture 3"/>
          <p:cNvPicPr>
            <a:picLocks noChangeAspect="1"/>
          </p:cNvPicPr>
          <p:nvPr/>
        </p:nvPicPr>
        <p:blipFill>
          <a:blip r:embed="rId3"/>
          <a:stretch>
            <a:fillRect/>
          </a:stretch>
        </p:blipFill>
        <p:spPr>
          <a:xfrm>
            <a:off x="1109247" y="1737360"/>
            <a:ext cx="3732293" cy="4700800"/>
          </a:xfrm>
          <a:prstGeom prst="rect">
            <a:avLst/>
          </a:prstGeom>
        </p:spPr>
      </p:pic>
      <p:pic>
        <p:nvPicPr>
          <p:cNvPr id="5" name="Picture 4"/>
          <p:cNvPicPr>
            <a:picLocks noChangeAspect="1"/>
          </p:cNvPicPr>
          <p:nvPr/>
        </p:nvPicPr>
        <p:blipFill>
          <a:blip r:embed="rId4"/>
          <a:stretch>
            <a:fillRect/>
          </a:stretch>
        </p:blipFill>
        <p:spPr>
          <a:xfrm>
            <a:off x="5906236" y="1737360"/>
            <a:ext cx="5480329" cy="4700800"/>
          </a:xfrm>
          <a:prstGeom prst="rect">
            <a:avLst/>
          </a:prstGeom>
        </p:spPr>
      </p:pic>
    </p:spTree>
    <p:extLst>
      <p:ext uri="{BB962C8B-B14F-4D97-AF65-F5344CB8AC3E}">
        <p14:creationId xmlns:p14="http://schemas.microsoft.com/office/powerpoint/2010/main" val="168635778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Resources</a:t>
            </a:r>
            <a:endParaRPr lang="en-US" dirty="0"/>
          </a:p>
        </p:txBody>
      </p:sp>
      <p:sp>
        <p:nvSpPr>
          <p:cNvPr id="6" name="TextBox 5"/>
          <p:cNvSpPr txBox="1"/>
          <p:nvPr/>
        </p:nvSpPr>
        <p:spPr>
          <a:xfrm>
            <a:off x="274642" y="1481328"/>
            <a:ext cx="11283696" cy="5946243"/>
          </a:xfrm>
          <a:prstGeom prst="rect">
            <a:avLst/>
          </a:prstGeom>
          <a:noFill/>
        </p:spPr>
        <p:txBody>
          <a:bodyPr wrap="square" lIns="182880" tIns="146304" rIns="182880" bIns="146304" rtlCol="0">
            <a:spAutoFit/>
          </a:bodyPr>
          <a:lstStyle/>
          <a:p>
            <a:pPr>
              <a:lnSpc>
                <a:spcPct val="90000"/>
              </a:lnSpc>
            </a:pPr>
            <a:r>
              <a:rPr lang="en-US" sz="2400" dirty="0">
                <a:gradFill>
                  <a:gsLst>
                    <a:gs pos="2917">
                      <a:schemeClr val="tx1"/>
                    </a:gs>
                    <a:gs pos="30000">
                      <a:schemeClr val="tx1"/>
                    </a:gs>
                  </a:gsLst>
                  <a:lin ang="5400000" scaled="0"/>
                </a:gradFill>
              </a:rPr>
              <a:t>Universal Windows app </a:t>
            </a:r>
            <a:r>
              <a:rPr lang="en-US" sz="2400" dirty="0" smtClean="0">
                <a:gradFill>
                  <a:gsLst>
                    <a:gs pos="2917">
                      <a:schemeClr val="tx1"/>
                    </a:gs>
                    <a:gs pos="30000">
                      <a:schemeClr val="tx1"/>
                    </a:gs>
                  </a:gsLst>
                  <a:lin ang="5400000" scaled="0"/>
                </a:gradFill>
              </a:rPr>
              <a:t>samples:</a:t>
            </a:r>
          </a:p>
          <a:p>
            <a:pPr>
              <a:lnSpc>
                <a:spcPct val="90000"/>
              </a:lnSpc>
            </a:pPr>
            <a:r>
              <a:rPr lang="en-US" sz="2400" dirty="0">
                <a:gradFill>
                  <a:gsLst>
                    <a:gs pos="2917">
                      <a:schemeClr val="tx1"/>
                    </a:gs>
                    <a:gs pos="30000">
                      <a:schemeClr val="tx1"/>
                    </a:gs>
                  </a:gsLst>
                  <a:lin ang="5400000" scaled="0"/>
                </a:gradFill>
                <a:hlinkClick r:id="rId3"/>
              </a:rPr>
              <a:t>http://</a:t>
            </a:r>
            <a:r>
              <a:rPr lang="en-US" sz="2400" dirty="0" smtClean="0">
                <a:gradFill>
                  <a:gsLst>
                    <a:gs pos="2917">
                      <a:schemeClr val="tx1"/>
                    </a:gs>
                    <a:gs pos="30000">
                      <a:schemeClr val="tx1"/>
                    </a:gs>
                  </a:gsLst>
                  <a:lin ang="5400000" scaled="0"/>
                </a:gradFill>
                <a:hlinkClick r:id="rId3"/>
              </a:rPr>
              <a:t>code.msdn.microsoft.com/windowsapps/Universal-Windows-app-cb3248c3</a:t>
            </a:r>
            <a:endParaRPr lang="en-US" sz="2400" dirty="0" smtClean="0">
              <a:gradFill>
                <a:gsLst>
                  <a:gs pos="2917">
                    <a:schemeClr val="tx1"/>
                  </a:gs>
                  <a:gs pos="30000">
                    <a:schemeClr val="tx1"/>
                  </a:gs>
                </a:gsLst>
                <a:lin ang="5400000" scaled="0"/>
              </a:gradFill>
            </a:endParaRPr>
          </a:p>
          <a:p>
            <a:pPr>
              <a:lnSpc>
                <a:spcPct val="90000"/>
              </a:lnSpc>
            </a:pPr>
            <a:endParaRPr lang="en-US" sz="2400" dirty="0">
              <a:gradFill>
                <a:gsLst>
                  <a:gs pos="2917">
                    <a:schemeClr val="tx1"/>
                  </a:gs>
                  <a:gs pos="30000">
                    <a:schemeClr val="tx1"/>
                  </a:gs>
                </a:gsLst>
                <a:lin ang="5400000" scaled="0"/>
              </a:gradFill>
            </a:endParaRPr>
          </a:p>
          <a:p>
            <a:pPr>
              <a:lnSpc>
                <a:spcPct val="90000"/>
              </a:lnSpc>
            </a:pPr>
            <a:r>
              <a:rPr lang="en-US" sz="2400" dirty="0"/>
              <a:t>Build apps that target Windows and Windows Phone 8.1 by using Visual Studio (Windows Runtime apps using C#/VB/C++ and XAML</a:t>
            </a:r>
            <a:r>
              <a:rPr lang="en-US" sz="2400" dirty="0" smtClean="0"/>
              <a:t>):</a:t>
            </a:r>
            <a:endParaRPr lang="en-US" sz="2400" dirty="0"/>
          </a:p>
          <a:p>
            <a:pPr>
              <a:lnSpc>
                <a:spcPct val="90000"/>
              </a:lnSpc>
            </a:pPr>
            <a:r>
              <a:rPr lang="en-US" sz="2400" dirty="0">
                <a:gradFill>
                  <a:gsLst>
                    <a:gs pos="2917">
                      <a:schemeClr val="tx1"/>
                    </a:gs>
                    <a:gs pos="30000">
                      <a:schemeClr val="tx1"/>
                    </a:gs>
                  </a:gsLst>
                  <a:lin ang="5400000" scaled="0"/>
                </a:gradFill>
                <a:hlinkClick r:id="rId4"/>
              </a:rPr>
              <a:t>http://</a:t>
            </a:r>
            <a:r>
              <a:rPr lang="en-US" sz="2400" dirty="0" smtClean="0">
                <a:gradFill>
                  <a:gsLst>
                    <a:gs pos="2917">
                      <a:schemeClr val="tx1"/>
                    </a:gs>
                    <a:gs pos="30000">
                      <a:schemeClr val="tx1"/>
                    </a:gs>
                  </a:gsLst>
                  <a:lin ang="5400000" scaled="0"/>
                </a:gradFill>
                <a:hlinkClick r:id="rId4"/>
              </a:rPr>
              <a:t>msdn.microsoft.com/en-us/library/windows/apps/dn609832.aspx#addsupport</a:t>
            </a:r>
            <a:endParaRPr lang="en-US" sz="2400" dirty="0" smtClean="0">
              <a:gradFill>
                <a:gsLst>
                  <a:gs pos="2917">
                    <a:schemeClr val="tx1"/>
                  </a:gs>
                  <a:gs pos="30000">
                    <a:schemeClr val="tx1"/>
                  </a:gs>
                </a:gsLst>
                <a:lin ang="5400000" scaled="0"/>
              </a:gradFill>
            </a:endParaRPr>
          </a:p>
          <a:p>
            <a:pPr>
              <a:lnSpc>
                <a:spcPct val="90000"/>
              </a:lnSpc>
            </a:pPr>
            <a:endParaRPr lang="en-US" sz="2400" dirty="0">
              <a:gradFill>
                <a:gsLst>
                  <a:gs pos="2917">
                    <a:schemeClr val="tx1"/>
                  </a:gs>
                  <a:gs pos="30000">
                    <a:schemeClr val="tx1"/>
                  </a:gs>
                </a:gsLst>
                <a:lin ang="5400000" scaled="0"/>
              </a:gradFill>
            </a:endParaRPr>
          </a:p>
          <a:p>
            <a:pPr>
              <a:lnSpc>
                <a:spcPct val="90000"/>
              </a:lnSpc>
            </a:pPr>
            <a:r>
              <a:rPr lang="en-US" sz="2400" dirty="0"/>
              <a:t>Dev Center now open for Windows Phone 8.1 and universal Windows app </a:t>
            </a:r>
            <a:r>
              <a:rPr lang="en-US" sz="2400" dirty="0" smtClean="0"/>
              <a:t>submissions:</a:t>
            </a:r>
          </a:p>
          <a:p>
            <a:pPr>
              <a:lnSpc>
                <a:spcPct val="90000"/>
              </a:lnSpc>
            </a:pPr>
            <a:r>
              <a:rPr lang="en-US" sz="2400" dirty="0">
                <a:hlinkClick r:id="rId5"/>
              </a:rPr>
              <a:t>http://</a:t>
            </a:r>
            <a:r>
              <a:rPr lang="en-US" sz="2400" dirty="0" smtClean="0">
                <a:hlinkClick r:id="rId5"/>
              </a:rPr>
              <a:t>blogs.windows.com/windows/b/buildingapps/archive/2014/04/14/dev-center-now-open-for-windows-phone-8-1-and-universal-windows-app-submissions.aspx</a:t>
            </a:r>
            <a:endParaRPr lang="en-US" sz="2400" dirty="0" smtClean="0"/>
          </a:p>
          <a:p>
            <a:pPr>
              <a:lnSpc>
                <a:spcPct val="90000"/>
              </a:lnSpc>
            </a:pPr>
            <a:endParaRPr lang="en-US" sz="2400" dirty="0"/>
          </a:p>
          <a:p>
            <a:pPr>
              <a:lnSpc>
                <a:spcPct val="90000"/>
              </a:lnSpc>
            </a:pPr>
            <a:endParaRPr lang="en-US" sz="2400" dirty="0"/>
          </a:p>
          <a:p>
            <a:pPr>
              <a:lnSpc>
                <a:spcPct val="90000"/>
              </a:lnSpc>
            </a:pP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0427583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0352" y="1668463"/>
            <a:ext cx="11631486" cy="5029200"/>
          </a:xfrm>
        </p:spPr>
        <p:txBody>
          <a:bodyPr/>
          <a:lstStyle/>
          <a:p>
            <a:r>
              <a:rPr lang="en-US" dirty="0" smtClean="0"/>
              <a:t>Visual Studio 2013</a:t>
            </a:r>
          </a:p>
          <a:p>
            <a:r>
              <a:rPr lang="en-US" dirty="0" smtClean="0"/>
              <a:t>Visual Studio 2013 Update 2</a:t>
            </a:r>
          </a:p>
          <a:p>
            <a:endParaRPr lang="en-US" dirty="0"/>
          </a:p>
          <a:p>
            <a:pPr marL="0" indent="0">
              <a:buNone/>
            </a:pPr>
            <a:r>
              <a:rPr lang="en-US" dirty="0" smtClean="0"/>
              <a:t>Get the express edition of VS 2013 w/Update 2 @ </a:t>
            </a:r>
            <a:r>
              <a:rPr lang="en-US" dirty="0" smtClean="0">
                <a:hlinkClick r:id="rId3"/>
              </a:rPr>
              <a:t>http</a:t>
            </a:r>
            <a:r>
              <a:rPr lang="en-US" dirty="0">
                <a:hlinkClick r:id="rId3"/>
              </a:rPr>
              <a:t>://go.microsoft.com/fwlink/p/?</a:t>
            </a:r>
            <a:r>
              <a:rPr lang="en-US" dirty="0" smtClean="0">
                <a:hlinkClick r:id="rId3"/>
              </a:rPr>
              <a:t>LinkId=389848</a:t>
            </a:r>
            <a:endParaRPr lang="en-US" dirty="0" smtClean="0"/>
          </a:p>
          <a:p>
            <a:pPr marL="0" indent="0">
              <a:buNone/>
            </a:pPr>
            <a:endParaRPr lang="en-US" dirty="0"/>
          </a:p>
        </p:txBody>
      </p:sp>
      <p:sp>
        <p:nvSpPr>
          <p:cNvPr id="3" name="Title 2"/>
          <p:cNvSpPr>
            <a:spLocks noGrp="1"/>
          </p:cNvSpPr>
          <p:nvPr>
            <p:ph type="title"/>
          </p:nvPr>
        </p:nvSpPr>
        <p:spPr/>
        <p:txBody>
          <a:bodyPr/>
          <a:lstStyle/>
          <a:p>
            <a:r>
              <a:rPr lang="en-US" dirty="0" smtClean="0"/>
              <a:t>Prerequisites</a:t>
            </a:r>
            <a:endParaRPr lang="en-US" dirty="0"/>
          </a:p>
        </p:txBody>
      </p:sp>
    </p:spTree>
    <p:extLst>
      <p:ext uri="{BB962C8B-B14F-4D97-AF65-F5344CB8AC3E}">
        <p14:creationId xmlns:p14="http://schemas.microsoft.com/office/powerpoint/2010/main" val="250369194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3237" y="1516062"/>
            <a:ext cx="11811000" cy="5486400"/>
          </a:xfrm>
        </p:spPr>
        <p:txBody>
          <a:bodyPr/>
          <a:lstStyle/>
          <a:p>
            <a:r>
              <a:rPr lang="en-US" sz="3600" dirty="0" smtClean="0"/>
              <a:t>Universal apps enable building applications on the converged </a:t>
            </a:r>
            <a:r>
              <a:rPr lang="en-US" sz="3600" b="1" dirty="0" smtClean="0"/>
              <a:t>Windows 8.1 and Windows Phone 8.1</a:t>
            </a:r>
            <a:r>
              <a:rPr lang="en-US" sz="3600" dirty="0" smtClean="0"/>
              <a:t> platforms</a:t>
            </a:r>
            <a:endParaRPr lang="en-US" sz="3600" b="1" dirty="0" smtClean="0"/>
          </a:p>
          <a:p>
            <a:pPr marL="0" indent="0">
              <a:buNone/>
            </a:pPr>
            <a:endParaRPr lang="en-US" sz="3600" dirty="0" smtClean="0"/>
          </a:p>
          <a:p>
            <a:r>
              <a:rPr lang="en-US" sz="3600" dirty="0" smtClean="0"/>
              <a:t>Supported for </a:t>
            </a:r>
            <a:r>
              <a:rPr lang="en-US" sz="3600" b="1" dirty="0" smtClean="0"/>
              <a:t>C#, C++ </a:t>
            </a:r>
            <a:r>
              <a:rPr lang="en-US" sz="3600" dirty="0" smtClean="0"/>
              <a:t>and</a:t>
            </a:r>
            <a:r>
              <a:rPr lang="en-US" sz="3600" b="1" dirty="0" smtClean="0"/>
              <a:t> JavaScript</a:t>
            </a:r>
          </a:p>
          <a:p>
            <a:endParaRPr lang="en-US" sz="3600" dirty="0" smtClean="0"/>
          </a:p>
          <a:p>
            <a:r>
              <a:rPr lang="en-US" sz="3600" dirty="0" smtClean="0"/>
              <a:t>Create universal apps using project templates, migrating Windows 8.1 </a:t>
            </a:r>
            <a:r>
              <a:rPr lang="en-US" sz="3600" dirty="0"/>
              <a:t>/</a:t>
            </a:r>
            <a:r>
              <a:rPr lang="en-US" sz="3600" dirty="0" smtClean="0"/>
              <a:t> Windows Phone 8.1 apps</a:t>
            </a:r>
          </a:p>
        </p:txBody>
      </p:sp>
      <p:sp>
        <p:nvSpPr>
          <p:cNvPr id="3" name="Title 2"/>
          <p:cNvSpPr>
            <a:spLocks noGrp="1"/>
          </p:cNvSpPr>
          <p:nvPr>
            <p:ph type="title"/>
          </p:nvPr>
        </p:nvSpPr>
        <p:spPr/>
        <p:txBody>
          <a:bodyPr/>
          <a:lstStyle/>
          <a:p>
            <a:r>
              <a:rPr lang="en-US" dirty="0" smtClean="0"/>
              <a:t>Universal apps</a:t>
            </a:r>
            <a:endParaRPr lang="en-US" dirty="0"/>
          </a:p>
        </p:txBody>
      </p:sp>
    </p:spTree>
    <p:extLst>
      <p:ext uri="{BB962C8B-B14F-4D97-AF65-F5344CB8AC3E}">
        <p14:creationId xmlns:p14="http://schemas.microsoft.com/office/powerpoint/2010/main" val="348907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400" dirty="0">
                <a:gradFill>
                  <a:gsLst>
                    <a:gs pos="1250">
                      <a:srgbClr val="FFFFFF"/>
                    </a:gs>
                    <a:gs pos="100000">
                      <a:srgbClr val="FFFFFF"/>
                    </a:gs>
                  </a:gsLst>
                  <a:lin ang="5400000" scaled="0"/>
                </a:gradFill>
              </a:rPr>
              <a:t>A common, familiar programming model for universal Windows apps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967" y="295274"/>
            <a:ext cx="8184907" cy="6528292"/>
          </a:xfrm>
          <a:prstGeom prst="rect">
            <a:avLst/>
          </a:prstGeom>
        </p:spPr>
      </p:pic>
    </p:spTree>
    <p:extLst>
      <p:ext uri="{BB962C8B-B14F-4D97-AF65-F5344CB8AC3E}">
        <p14:creationId xmlns:p14="http://schemas.microsoft.com/office/powerpoint/2010/main" val="176861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grpId="1" nodeType="withEffect">
                                  <p:stCondLst>
                                    <p:cond delay="0"/>
                                  </p:stCondLst>
                                  <p:childTnLst>
                                    <p:animMotion origin="layout" path="M 0.04327 2.46482E-6 L 0 2.46482E-6 " pathEditMode="relative" rAng="0" ptsTypes="AA">
                                      <p:cBhvr>
                                        <p:cTn id="9" dur="800" fill="hold"/>
                                        <p:tgtEl>
                                          <p:spTgt spid="22"/>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3237" y="1439861"/>
            <a:ext cx="11660966" cy="5333999"/>
          </a:xfrm>
        </p:spPr>
        <p:txBody>
          <a:bodyPr/>
          <a:lstStyle/>
          <a:p>
            <a:r>
              <a:rPr lang="en-US" sz="3600" dirty="0" smtClean="0"/>
              <a:t>Allow sharing source between converged apps</a:t>
            </a:r>
          </a:p>
          <a:p>
            <a:pPr marL="0" indent="0">
              <a:buNone/>
            </a:pPr>
            <a:endParaRPr lang="en-US" sz="3600" dirty="0"/>
          </a:p>
          <a:p>
            <a:r>
              <a:rPr lang="en-US" sz="3600" dirty="0" smtClean="0"/>
              <a:t>Don’t have any binary output</a:t>
            </a:r>
          </a:p>
          <a:p>
            <a:endParaRPr lang="en-US" sz="3600" dirty="0" smtClean="0"/>
          </a:p>
          <a:p>
            <a:r>
              <a:rPr lang="en-US" sz="3600" dirty="0" smtClean="0"/>
              <a:t>Supports all </a:t>
            </a:r>
            <a:r>
              <a:rPr lang="en-US" sz="3600" dirty="0"/>
              <a:t>item types</a:t>
            </a:r>
          </a:p>
          <a:p>
            <a:pPr lvl="1"/>
            <a:r>
              <a:rPr lang="en-US" sz="2000" dirty="0"/>
              <a:t>Code files .cs, .js, .cpp, .h</a:t>
            </a:r>
          </a:p>
          <a:p>
            <a:pPr lvl="1"/>
            <a:r>
              <a:rPr lang="en-US" sz="2000" dirty="0"/>
              <a:t>XAML</a:t>
            </a:r>
          </a:p>
          <a:p>
            <a:pPr lvl="1"/>
            <a:r>
              <a:rPr lang="en-US" sz="2000" dirty="0"/>
              <a:t>Images .png, .jpg…</a:t>
            </a:r>
          </a:p>
          <a:p>
            <a:pPr lvl="1"/>
            <a:r>
              <a:rPr lang="en-US" sz="2000" dirty="0"/>
              <a:t>RESW</a:t>
            </a:r>
          </a:p>
          <a:p>
            <a:pPr lvl="1"/>
            <a:r>
              <a:rPr lang="en-US" sz="2000" dirty="0"/>
              <a:t>XML etc…</a:t>
            </a:r>
          </a:p>
          <a:p>
            <a:pPr marL="0" indent="0">
              <a:buNone/>
            </a:pPr>
            <a:endParaRPr lang="en-US" sz="3200" dirty="0" smtClean="0"/>
          </a:p>
          <a:p>
            <a:endParaRPr lang="en-US" sz="3200" dirty="0"/>
          </a:p>
          <a:p>
            <a:endParaRPr lang="en-US" sz="3200" dirty="0"/>
          </a:p>
          <a:p>
            <a:pPr lvl="1"/>
            <a:endParaRPr lang="en-US" sz="1800" dirty="0"/>
          </a:p>
          <a:p>
            <a:endParaRPr lang="en-US" sz="3200" dirty="0"/>
          </a:p>
          <a:p>
            <a:endParaRPr lang="en-US" sz="3200" dirty="0" smtClean="0"/>
          </a:p>
          <a:p>
            <a:endParaRPr lang="en-US" sz="3200" dirty="0"/>
          </a:p>
          <a:p>
            <a:endParaRPr lang="en-US" sz="3200" dirty="0" smtClean="0"/>
          </a:p>
          <a:p>
            <a:endParaRPr lang="en-US" sz="3200" dirty="0"/>
          </a:p>
          <a:p>
            <a:endParaRPr lang="en-US" sz="3200" dirty="0" smtClean="0"/>
          </a:p>
          <a:p>
            <a:endParaRPr lang="en-US" sz="3200" b="1" dirty="0" smtClean="0"/>
          </a:p>
          <a:p>
            <a:endParaRPr lang="en-US" sz="3200" dirty="0" smtClean="0"/>
          </a:p>
          <a:p>
            <a:endParaRPr lang="en-US" sz="3200" dirty="0" smtClean="0"/>
          </a:p>
        </p:txBody>
      </p:sp>
      <p:sp>
        <p:nvSpPr>
          <p:cNvPr id="3" name="Title 2"/>
          <p:cNvSpPr>
            <a:spLocks noGrp="1"/>
          </p:cNvSpPr>
          <p:nvPr>
            <p:ph type="title"/>
          </p:nvPr>
        </p:nvSpPr>
        <p:spPr/>
        <p:txBody>
          <a:bodyPr/>
          <a:lstStyle/>
          <a:p>
            <a:r>
              <a:rPr lang="en-US" dirty="0" smtClean="0"/>
              <a:t>Shared projects</a:t>
            </a:r>
            <a:endParaRPr lang="en-US" dirty="0"/>
          </a:p>
        </p:txBody>
      </p:sp>
    </p:spTree>
    <p:extLst>
      <p:ext uri="{BB962C8B-B14F-4D97-AF65-F5344CB8AC3E}">
        <p14:creationId xmlns:p14="http://schemas.microsoft.com/office/powerpoint/2010/main" val="59043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3237" y="1363661"/>
            <a:ext cx="11660966" cy="5630863"/>
          </a:xfrm>
        </p:spPr>
        <p:txBody>
          <a:bodyPr/>
          <a:lstStyle/>
          <a:p>
            <a:r>
              <a:rPr lang="en-US" sz="3600" dirty="0" smtClean="0"/>
              <a:t>Quick and easy way to change startup projects using debug target dropdown</a:t>
            </a:r>
          </a:p>
          <a:p>
            <a:pPr marL="0" indent="0">
              <a:buNone/>
            </a:pPr>
            <a:endParaRPr lang="en-US" sz="3200" dirty="0" smtClean="0"/>
          </a:p>
          <a:p>
            <a:pPr marL="0" indent="0">
              <a:buNone/>
            </a:pPr>
            <a:endParaRPr lang="en-US" sz="3200" dirty="0" smtClean="0"/>
          </a:p>
          <a:p>
            <a:endParaRPr lang="en-US" sz="3200" b="1" dirty="0" smtClean="0"/>
          </a:p>
          <a:p>
            <a:endParaRPr lang="en-US" sz="3200" b="1" dirty="0"/>
          </a:p>
          <a:p>
            <a:r>
              <a:rPr lang="en-US" sz="3600" dirty="0" smtClean="0"/>
              <a:t>Supported for all Store platforms</a:t>
            </a:r>
          </a:p>
          <a:p>
            <a:endParaRPr lang="en-US" sz="3200" dirty="0" smtClean="0"/>
          </a:p>
          <a:p>
            <a:r>
              <a:rPr lang="en-US" sz="3600" dirty="0" smtClean="0"/>
              <a:t>Enabled if you have more than one application project in the solution</a:t>
            </a:r>
          </a:p>
          <a:p>
            <a:endParaRPr lang="en-US" sz="3200" dirty="0"/>
          </a:p>
          <a:p>
            <a:endParaRPr lang="en-US" sz="3200" dirty="0" smtClean="0"/>
          </a:p>
          <a:p>
            <a:pPr marL="0" indent="0">
              <a:buNone/>
            </a:pPr>
            <a:endParaRPr lang="en-US" sz="3200" dirty="0"/>
          </a:p>
          <a:p>
            <a:endParaRPr lang="en-US" sz="3200" dirty="0" smtClean="0"/>
          </a:p>
          <a:p>
            <a:endParaRPr lang="en-US" sz="3200" dirty="0"/>
          </a:p>
          <a:p>
            <a:endParaRPr lang="en-US" sz="3200" dirty="0" smtClean="0"/>
          </a:p>
          <a:p>
            <a:endParaRPr lang="en-US" sz="3200" b="1" dirty="0" smtClean="0"/>
          </a:p>
          <a:p>
            <a:endParaRPr lang="en-US" sz="3200" dirty="0" smtClean="0"/>
          </a:p>
          <a:p>
            <a:endParaRPr lang="en-US" sz="3200" dirty="0" smtClean="0"/>
          </a:p>
        </p:txBody>
      </p:sp>
      <p:sp>
        <p:nvSpPr>
          <p:cNvPr id="3" name="Title 2"/>
          <p:cNvSpPr>
            <a:spLocks noGrp="1"/>
          </p:cNvSpPr>
          <p:nvPr>
            <p:ph type="title"/>
          </p:nvPr>
        </p:nvSpPr>
        <p:spPr/>
        <p:txBody>
          <a:bodyPr/>
          <a:lstStyle/>
          <a:p>
            <a:r>
              <a:rPr lang="en-US" dirty="0" smtClean="0"/>
              <a:t>Switching startup projects</a:t>
            </a:r>
            <a:endParaRPr lang="en-US" dirty="0"/>
          </a:p>
        </p:txBody>
      </p:sp>
      <p:pic>
        <p:nvPicPr>
          <p:cNvPr id="4" name="Picture 3"/>
          <p:cNvPicPr>
            <a:picLocks noChangeAspect="1"/>
          </p:cNvPicPr>
          <p:nvPr/>
        </p:nvPicPr>
        <p:blipFill>
          <a:blip r:embed="rId3"/>
          <a:stretch>
            <a:fillRect/>
          </a:stretch>
        </p:blipFill>
        <p:spPr>
          <a:xfrm>
            <a:off x="1055686" y="2659062"/>
            <a:ext cx="5490805" cy="1752600"/>
          </a:xfrm>
          <a:prstGeom prst="rect">
            <a:avLst/>
          </a:prstGeom>
        </p:spPr>
      </p:pic>
    </p:spTree>
    <p:extLst>
      <p:ext uri="{BB962C8B-B14F-4D97-AF65-F5344CB8AC3E}">
        <p14:creationId xmlns:p14="http://schemas.microsoft.com/office/powerpoint/2010/main" val="282001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1" b="1085"/>
          <a:stretch/>
        </p:blipFill>
        <p:spPr>
          <a:xfrm>
            <a:off x="285874" y="1349507"/>
            <a:ext cx="8218363" cy="4410089"/>
          </a:xfrm>
          <a:prstGeom prst="rect">
            <a:avLst/>
          </a:prstGeom>
          <a:ln>
            <a:solidFill>
              <a:schemeClr val="bg1">
                <a:lumMod val="50000"/>
              </a:schemeClr>
            </a:solidFill>
          </a:ln>
        </p:spPr>
      </p:pic>
      <p:pic>
        <p:nvPicPr>
          <p:cNvPr id="9" name="Picture 8"/>
          <p:cNvPicPr>
            <a:picLocks noChangeAspect="1"/>
          </p:cNvPicPr>
          <p:nvPr/>
        </p:nvPicPr>
        <p:blipFill>
          <a:blip r:embed="rId4"/>
          <a:stretch>
            <a:fillRect/>
          </a:stretch>
        </p:blipFill>
        <p:spPr>
          <a:xfrm>
            <a:off x="8735438" y="1349507"/>
            <a:ext cx="3428765" cy="2191922"/>
          </a:xfrm>
          <a:prstGeom prst="rect">
            <a:avLst/>
          </a:prstGeom>
        </p:spPr>
      </p:pic>
      <p:pic>
        <p:nvPicPr>
          <p:cNvPr id="10" name="Picture 9"/>
          <p:cNvPicPr>
            <a:picLocks noChangeAspect="1"/>
          </p:cNvPicPr>
          <p:nvPr/>
        </p:nvPicPr>
        <p:blipFill rotWithShape="1">
          <a:blip r:embed="rId5"/>
          <a:srcRect l="3408" t="1883" r="5258" b="2184"/>
          <a:stretch/>
        </p:blipFill>
        <p:spPr>
          <a:xfrm>
            <a:off x="9119815" y="2595695"/>
            <a:ext cx="1720850" cy="3143250"/>
          </a:xfrm>
          <a:prstGeom prst="roundRect">
            <a:avLst>
              <a:gd name="adj" fmla="val 3014"/>
            </a:avLst>
          </a:prstGeom>
        </p:spPr>
      </p:pic>
      <p:sp>
        <p:nvSpPr>
          <p:cNvPr id="6" name="Rectangle 5"/>
          <p:cNvSpPr/>
          <p:nvPr/>
        </p:nvSpPr>
        <p:spPr bwMode="auto">
          <a:xfrm>
            <a:off x="0" y="2286239"/>
            <a:ext cx="12436475" cy="2403999"/>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54556" y="2841907"/>
            <a:ext cx="10728733" cy="1292662"/>
          </a:xfrm>
          <a:prstGeom prst="rect">
            <a:avLst/>
          </a:prstGeom>
          <a:noFill/>
        </p:spPr>
        <p:txBody>
          <a:bodyPr wrap="square" lIns="182880" tIns="146304" rIns="182880" bIns="146304" rtlCol="0">
            <a:spAutoFit/>
          </a:bodyPr>
          <a:lstStyle/>
          <a:p>
            <a:pPr algn="ctr">
              <a:lnSpc>
                <a:spcPct val="90000"/>
              </a:lnSpc>
              <a:spcAft>
                <a:spcPts val="600"/>
              </a:spcAft>
            </a:pPr>
            <a:r>
              <a:rPr lang="en-US" sz="7200" dirty="0" smtClean="0">
                <a:gradFill>
                  <a:gsLst>
                    <a:gs pos="2917">
                      <a:srgbClr val="FFFFFF"/>
                    </a:gs>
                    <a:gs pos="30000">
                      <a:srgbClr val="FFFFFF"/>
                    </a:gs>
                  </a:gsLst>
                  <a:lin ang="5400000" scaled="0"/>
                </a:gradFill>
                <a:latin typeface="Segoe UI Light"/>
              </a:rPr>
              <a:t>Share your XAML UI!</a:t>
            </a:r>
          </a:p>
        </p:txBody>
      </p:sp>
      <p:sp>
        <p:nvSpPr>
          <p:cNvPr id="16" name="Universal app icon"/>
          <p:cNvSpPr>
            <a:spLocks noEditPoints="1"/>
          </p:cNvSpPr>
          <p:nvPr/>
        </p:nvSpPr>
        <p:spPr bwMode="auto">
          <a:xfrm>
            <a:off x="10807585" y="-20909"/>
            <a:ext cx="734367" cy="716928"/>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2192238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0.04327 4.82524E-6 L 7.25045E-7 4.82524E-6 " pathEditMode="relative" rAng="0" ptsTypes="AA">
                                      <p:cBhvr>
                                        <p:cTn id="9" dur="800" fill="hold"/>
                                        <p:tgtEl>
                                          <p:spTgt spid="16"/>
                                        </p:tgtEl>
                                        <p:attrNameLst>
                                          <p:attrName>ppt_x</p:attrName>
                                          <p:attrName>ppt_y</p:attrName>
                                        </p:attrNameLst>
                                      </p:cBhvr>
                                      <p:rCtr x="-2170" y="0"/>
                                    </p:animMotion>
                                  </p:childTnLst>
                                </p:cTn>
                              </p:par>
                              <p:par>
                                <p:cTn id="10" presetID="10" presetClass="entr" presetSubtype="0" fill="hold"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500"/>
                                  </p:stCondLst>
                                  <p:childTnLst>
                                    <p:animMotion origin="layout" path="M -0.03944 -0.00045 L -1.63135E-6 3.54063E-7 " pathEditMode="relative" rAng="0" ptsTypes="AA">
                                      <p:cBhvr>
                                        <p:cTn id="14" dur="600" fill="hold"/>
                                        <p:tgtEl>
                                          <p:spTgt spid="8"/>
                                        </p:tgtEl>
                                        <p:attrNameLst>
                                          <p:attrName>ppt_x</p:attrName>
                                          <p:attrName>ppt_y</p:attrName>
                                        </p:attrNameLst>
                                      </p:cBhvr>
                                      <p:rCtr x="1966" y="23"/>
                                    </p:animMotion>
                                  </p:childTnLst>
                                </p:cTn>
                              </p:par>
                              <p:par>
                                <p:cTn id="15" presetID="10" presetClass="entr" presetSubtype="0" fill="hold"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750"/>
                                  </p:stCondLst>
                                  <p:childTnLst>
                                    <p:animMotion origin="layout" path="M -0.03944 -0.00045 L -3.81414E-6 -2.3468E-6 " pathEditMode="relative" rAng="0" ptsTypes="AA">
                                      <p:cBhvr>
                                        <p:cTn id="19" dur="600" fill="hold"/>
                                        <p:tgtEl>
                                          <p:spTgt spid="9"/>
                                        </p:tgtEl>
                                        <p:attrNameLst>
                                          <p:attrName>ppt_x</p:attrName>
                                          <p:attrName>ppt_y</p:attrName>
                                        </p:attrNameLst>
                                      </p:cBhvr>
                                      <p:rCtr x="1966" y="23"/>
                                    </p:animMotion>
                                  </p:childTnLst>
                                </p:cTn>
                              </p:par>
                              <p:par>
                                <p:cTn id="20" presetID="10" presetClass="entr" presetSubtype="0" fill="hold" nodeType="withEffect">
                                  <p:stCondLst>
                                    <p:cond delay="10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1050"/>
                                  </p:stCondLst>
                                  <p:childTnLst>
                                    <p:animMotion origin="layout" path="M -0.03945 -0.00046 L 2.55553E-6 2.54653E-6 " pathEditMode="relative" rAng="0" ptsTypes="AA">
                                      <p:cBhvr>
                                        <p:cTn id="24" dur="600" fill="hold"/>
                                        <p:tgtEl>
                                          <p:spTgt spid="10"/>
                                        </p:tgtEl>
                                        <p:attrNameLst>
                                          <p:attrName>ppt_x</p:attrName>
                                          <p:attrName>ppt_y</p:attrName>
                                        </p:attrNameLst>
                                      </p:cBhvr>
                                      <p:rCtr x="1966" y="23"/>
                                    </p:animMotion>
                                  </p:childTnLst>
                                </p:cTn>
                              </p:par>
                            </p:childTnLst>
                          </p:cTn>
                        </p:par>
                      </p:childTnLst>
                    </p:cTn>
                  </p:par>
                  <p:par>
                    <p:cTn id="25" fill="hold">
                      <p:stCondLst>
                        <p:cond delay="indefinite"/>
                      </p:stCondLst>
                      <p:childTnLst>
                        <p:par>
                          <p:cTn id="26" fill="hold">
                            <p:stCondLst>
                              <p:cond delay="0"/>
                            </p:stCondLst>
                            <p:childTnLst>
                              <p:par>
                                <p:cTn id="27" presetID="2" presetClass="entr" presetSubtype="8" decel="10000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0-#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par>
                                <p:cTn id="31" presetID="10" presetClass="entr" presetSubtype="0" fill="hold" grpId="0" nodeType="withEffect">
                                  <p:stCondLst>
                                    <p:cond delay="50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42" presetClass="path" presetSubtype="0" decel="100000" fill="hold" grpId="1" nodeType="withEffect">
                                  <p:stCondLst>
                                    <p:cond delay="0"/>
                                  </p:stCondLst>
                                  <p:childTnLst>
                                    <p:animMotion origin="layout" path="M -0.03944 -0.00045 L -9.06306E-7 -1.94281E-6 " pathEditMode="relative" rAng="0" ptsTypes="AA">
                                      <p:cBhvr>
                                        <p:cTn id="35" dur="500" fill="hold"/>
                                        <p:tgtEl>
                                          <p:spTgt spid="7"/>
                                        </p:tgtEl>
                                        <p:attrNameLst>
                                          <p:attrName>ppt_x</p:attrName>
                                          <p:attrName>ppt_y</p:attrName>
                                        </p:attrNameLst>
                                      </p:cBhvr>
                                      <p:rCtr x="1966" y="23"/>
                                    </p:animMotion>
                                  </p:childTnLst>
                                </p:cTn>
                              </p:par>
                              <p:par>
                                <p:cTn id="36" presetID="2" presetClass="exit" presetSubtype="2" accel="100000" fill="hold" grpId="2" nodeType="withEffect">
                                  <p:stCondLst>
                                    <p:cond delay="0"/>
                                  </p:stCondLst>
                                  <p:childTnLst>
                                    <p:anim calcmode="lin" valueType="num">
                                      <p:cBhvr additive="base">
                                        <p:cTn id="37" dur="500"/>
                                        <p:tgtEl>
                                          <p:spTgt spid="7"/>
                                        </p:tgtEl>
                                        <p:attrNameLst>
                                          <p:attrName>ppt_x</p:attrName>
                                        </p:attrNameLst>
                                      </p:cBhvr>
                                      <p:tavLst>
                                        <p:tav tm="0">
                                          <p:val>
                                            <p:strVal val="ppt_x"/>
                                          </p:val>
                                        </p:tav>
                                        <p:tav tm="100000">
                                          <p:val>
                                            <p:strVal val="1+ppt_w/2"/>
                                          </p:val>
                                        </p:tav>
                                      </p:tavLst>
                                    </p:anim>
                                    <p:anim calcmode="lin" valueType="num">
                                      <p:cBhvr additive="base">
                                        <p:cTn id="38" dur="500"/>
                                        <p:tgtEl>
                                          <p:spTgt spid="7"/>
                                        </p:tgtEl>
                                        <p:attrNameLst>
                                          <p:attrName>ppt_y</p:attrName>
                                        </p:attrNameLst>
                                      </p:cBhvr>
                                      <p:tavLst>
                                        <p:tav tm="0">
                                          <p:val>
                                            <p:strVal val="ppt_y"/>
                                          </p:val>
                                        </p:tav>
                                        <p:tav tm="100000">
                                          <p:val>
                                            <p:strVal val="ppt_y"/>
                                          </p:val>
                                        </p:tav>
                                      </p:tavLst>
                                    </p:anim>
                                    <p:set>
                                      <p:cBhvr>
                                        <p:cTn id="3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7" grpId="1"/>
      <p:bldP spid="7" grpId="2"/>
      <p:bldP spid="16" grpId="0" animBg="1"/>
      <p:bldP spid="1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dirty="0" smtClean="0">
                <a:solidFill>
                  <a:schemeClr val="tx1"/>
                </a:solidFill>
              </a:rPr>
              <a:t>You can </a:t>
            </a:r>
            <a:r>
              <a:rPr lang="en-US" sz="5400" i="1" dirty="0">
                <a:solidFill>
                  <a:schemeClr val="tx1"/>
                </a:solidFill>
              </a:rPr>
              <a:t>t</a:t>
            </a:r>
            <a:r>
              <a:rPr lang="en-US" sz="5400" i="1" dirty="0" smtClean="0">
                <a:solidFill>
                  <a:schemeClr val="tx1"/>
                </a:solidFill>
              </a:rPr>
              <a:t>ailor</a:t>
            </a:r>
            <a:r>
              <a:rPr lang="en-US" sz="5400" dirty="0" smtClean="0">
                <a:solidFill>
                  <a:schemeClr val="tx1"/>
                </a:solidFill>
              </a:rPr>
              <a:t> the design to </a:t>
            </a:r>
            <a:r>
              <a:rPr lang="en-US" sz="5400" dirty="0">
                <a:solidFill>
                  <a:schemeClr val="tx1"/>
                </a:solidFill>
              </a:rPr>
              <a:t>each device</a:t>
            </a:r>
          </a:p>
        </p:txBody>
      </p:sp>
      <p:pic>
        <p:nvPicPr>
          <p:cNvPr id="23" name="Desktop bla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034238"/>
            <a:ext cx="4915873" cy="3620565"/>
          </a:xfrm>
          <a:prstGeom prst="rect">
            <a:avLst/>
          </a:prstGeom>
        </p:spPr>
      </p:pic>
      <p:pic>
        <p:nvPicPr>
          <p:cNvPr id="24" name="Tablet blan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7687" y="2203275"/>
            <a:ext cx="3834013" cy="2307166"/>
          </a:xfrm>
          <a:prstGeom prst="rect">
            <a:avLst/>
          </a:prstGeom>
        </p:spPr>
      </p:pic>
      <p:pic>
        <p:nvPicPr>
          <p:cNvPr id="8" name="Tablet Nik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8793" y="2191905"/>
            <a:ext cx="3852907" cy="2318536"/>
          </a:xfrm>
          <a:prstGeom prst="rect">
            <a:avLst/>
          </a:prstGeom>
        </p:spPr>
      </p:pic>
      <p:pic>
        <p:nvPicPr>
          <p:cNvPr id="25" name="Desktop Nik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2034239"/>
            <a:ext cx="4915873" cy="2766022"/>
          </a:xfrm>
          <a:prstGeom prst="rect">
            <a:avLst/>
          </a:prstGeom>
        </p:spPr>
      </p:pic>
      <p:pic>
        <p:nvPicPr>
          <p:cNvPr id="12" name="Phone blank"/>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10456605" y="2203274"/>
            <a:ext cx="1204605" cy="2322865"/>
          </a:xfrm>
          <a:prstGeom prst="rect">
            <a:avLst/>
          </a:prstGeom>
        </p:spPr>
      </p:pic>
      <p:pic>
        <p:nvPicPr>
          <p:cNvPr id="9" name="Phone Nik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57727" y="2191905"/>
            <a:ext cx="1202360" cy="2318536"/>
          </a:xfrm>
          <a:prstGeom prst="rect">
            <a:avLst/>
          </a:prstGeom>
        </p:spPr>
      </p:pic>
      <p:pic>
        <p:nvPicPr>
          <p:cNvPr id="11" name="Sliding keyboard"/>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93854" y="4586163"/>
            <a:ext cx="4603895" cy="694421"/>
          </a:xfrm>
          <a:prstGeom prst="rect">
            <a:avLst/>
          </a:prstGeom>
        </p:spPr>
      </p:pic>
      <p:pic>
        <p:nvPicPr>
          <p:cNvPr id="18" name="Pen"/>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685172">
            <a:off x="5545481" y="4197824"/>
            <a:ext cx="1117657" cy="647973"/>
          </a:xfrm>
          <a:prstGeom prst="rect">
            <a:avLst/>
          </a:prstGeom>
        </p:spPr>
      </p:pic>
    </p:spTree>
    <p:extLst>
      <p:ext uri="{BB962C8B-B14F-4D97-AF65-F5344CB8AC3E}">
        <p14:creationId xmlns:p14="http://schemas.microsoft.com/office/powerpoint/2010/main" val="405121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04327 2.46482E-6 L 0 2.46482E-6 " pathEditMode="relative" rAng="0" ptsTypes="AA">
                                      <p:cBhvr>
                                        <p:cTn id="9" dur="800" fill="hold"/>
                                        <p:tgtEl>
                                          <p:spTgt spid="3"/>
                                        </p:tgtEl>
                                        <p:attrNameLst>
                                          <p:attrName>ppt_x</p:attrName>
                                          <p:attrName>ppt_y</p:attrName>
                                        </p:attrNameLst>
                                      </p:cBhvr>
                                      <p:rCtr x="-2170" y="0"/>
                                    </p:animMotion>
                                  </p:childTnLst>
                                </p:cTn>
                              </p:par>
                              <p:par>
                                <p:cTn id="10" presetID="10" presetClass="entr" presetSubtype="0" fill="hold" nodeType="withEffect">
                                  <p:stCondLst>
                                    <p:cond delay="5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mph" presetSubtype="0" fill="hold" nodeType="clickEffect">
                                  <p:stCondLst>
                                    <p:cond delay="0"/>
                                  </p:stCondLst>
                                  <p:childTnLst>
                                    <p:animRot by="5400000">
                                      <p:cBhvr>
                                        <p:cTn id="19" dur="500" fill="hold"/>
                                        <p:tgtEl>
                                          <p:spTgt spid="12"/>
                                        </p:tgtEl>
                                        <p:attrNameLst>
                                          <p:attrName>r</p:attrName>
                                        </p:attrNameLst>
                                      </p:cBhvr>
                                    </p:animRo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theme/theme1.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1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69a5b99d-77ac-48aa-a233-3939230a570a" Revision="1" Stencil="System.MyShapes" StencilVersion="1.0"/>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DF57AC3A846AC41B5C244477241C950" ma:contentTypeVersion="0" ma:contentTypeDescription="Create a new document." ma:contentTypeScope="" ma:versionID="901509d35743343e8a1adfa3359fff34">
  <xsd:schema xmlns:xsd="http://www.w3.org/2001/XMLSchema" xmlns:xs="http://www.w3.org/2001/XMLSchema" xmlns:p="http://schemas.microsoft.com/office/2006/metadata/properties" targetNamespace="http://schemas.microsoft.com/office/2006/metadata/properties" ma:root="true" ma:fieldsID="24ea2109d9f2c9f6dc342ac472989db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B93F4E6-0B0C-4192-87D4-75D6ED4C04BE}"/>
</file>

<file path=customXml/itemProps2.xml><?xml version="1.0" encoding="utf-8"?>
<ds:datastoreItem xmlns:ds="http://schemas.openxmlformats.org/officeDocument/2006/customXml" ds:itemID="{758FDAC0-319D-4A54-8D8E-1D42CB1F8004}"/>
</file>

<file path=customXml/itemProps3.xml><?xml version="1.0" encoding="utf-8"?>
<ds:datastoreItem xmlns:ds="http://schemas.openxmlformats.org/officeDocument/2006/customXml" ds:itemID="{2E91F2BB-96F0-46C7-8E0B-9651E5B02C7E}"/>
</file>

<file path=customXml/itemProps4.xml><?xml version="1.0" encoding="utf-8"?>
<ds:datastoreItem xmlns:ds="http://schemas.openxmlformats.org/officeDocument/2006/customXml" ds:itemID="{F990F116-B58F-4255-B05B-DA3808E0E5C6}"/>
</file>

<file path=docProps/app.xml><?xml version="1.0" encoding="utf-8"?>
<Properties xmlns="http://schemas.openxmlformats.org/officeDocument/2006/extended-properties" xmlns:vt="http://schemas.openxmlformats.org/officeDocument/2006/docPropsVTypes">
  <Template/>
  <TotalTime>23481</TotalTime>
  <Words>5199</Words>
  <Application>Microsoft Office PowerPoint</Application>
  <PresentationFormat>Custom</PresentationFormat>
  <Paragraphs>303</Paragraphs>
  <Slides>25</Slides>
  <Notes>25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25</vt:i4>
      </vt:variant>
    </vt:vector>
  </HeadingPairs>
  <TitlesOfParts>
    <vt:vector size="33" baseType="lpstr">
      <vt:lpstr>ＭＳ Ｐゴシック</vt:lpstr>
      <vt:lpstr>Arial</vt:lpstr>
      <vt:lpstr>Consolas</vt:lpstr>
      <vt:lpstr>Segoe UI</vt:lpstr>
      <vt:lpstr>Segoe UI Light</vt:lpstr>
      <vt:lpstr>Wingdings</vt:lpstr>
      <vt:lpstr>MSVID_White_16x9_2012-08-18</vt:lpstr>
      <vt:lpstr>1_Azure_PPT_template 1</vt:lpstr>
      <vt:lpstr>Announcing Universal Apps</vt:lpstr>
      <vt:lpstr>Agenda</vt:lpstr>
      <vt:lpstr>Prerequisites</vt:lpstr>
      <vt:lpstr>Universal apps</vt:lpstr>
      <vt:lpstr>PowerPoint Presentation</vt:lpstr>
      <vt:lpstr>Shared projects</vt:lpstr>
      <vt:lpstr>Switching startup projects</vt:lpstr>
      <vt:lpstr>PowerPoint Presentation</vt:lpstr>
      <vt:lpstr>You can tailor the design to each device</vt:lpstr>
      <vt:lpstr>What is  Common?</vt:lpstr>
      <vt:lpstr>‘Primitives’ - same</vt:lpstr>
      <vt:lpstr>PowerPoint Presentation</vt:lpstr>
      <vt:lpstr>‘Primitives’ – same API, tailored behavior</vt:lpstr>
      <vt:lpstr>PowerPoint Presentation</vt:lpstr>
      <vt:lpstr>Device-specific APIs</vt:lpstr>
      <vt:lpstr>Code editing experience</vt:lpstr>
      <vt:lpstr>Use conditional constants</vt:lpstr>
      <vt:lpstr>Portable Class Libraries   Sharing one binary between projects   I compile just once and know it works on all platforms  </vt:lpstr>
      <vt:lpstr>New shared features across Windows Phone and Windows Dev Center</vt:lpstr>
      <vt:lpstr>Linking Windows Store and Windows Phone apps to create a universal Windows app</vt:lpstr>
      <vt:lpstr>App name reservation for Windows Phone </vt:lpstr>
      <vt:lpstr>App name reservation for Windows 8.X</vt:lpstr>
      <vt:lpstr>Publish for both with one registration</vt:lpstr>
      <vt:lpstr>Consolidated Pricing</vt:lpstr>
      <vt:lpstr>Resources</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Visual Identity PowerPoint Guidelines</dc:title>
  <dc:subject>Microsoft Visual Identity PowerPoint Guidelines for Product Brands</dc:subject>
  <dc:creator>Mary Feil-Jacobs, Saku Uchikawa</dc:creator>
  <cp:keywords>MSVID, Brand Guidelines, Branding, Visual Identity, grid</cp:keywords>
  <dc:description>Template: Maryfj_x000d_
Formatting: Maryfj, Sakuu_x000d_
Audience Type: Internal</dc:description>
  <cp:lastModifiedBy>Paul DeCarlo</cp:lastModifiedBy>
  <cp:revision>1208</cp:revision>
  <dcterms:created xsi:type="dcterms:W3CDTF">2012-05-22T07:38:31Z</dcterms:created>
  <dcterms:modified xsi:type="dcterms:W3CDTF">2014-05-01T02:41:53Z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0x010100EDF57AC3A846AC41B5C244477241C950</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IsMyDocuments">
    <vt:bool>true</vt:bool>
  </property>
</Properties>
</file>